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5"/>
  </p:notesMasterIdLst>
  <p:handoutMasterIdLst>
    <p:handoutMasterId r:id="rId96"/>
  </p:handoutMasterIdLst>
  <p:sldIdLst>
    <p:sldId id="301" r:id="rId3"/>
    <p:sldId id="433" r:id="rId4"/>
    <p:sldId id="307" r:id="rId5"/>
    <p:sldId id="343" r:id="rId6"/>
    <p:sldId id="309" r:id="rId7"/>
    <p:sldId id="310" r:id="rId8"/>
    <p:sldId id="344" r:id="rId9"/>
    <p:sldId id="345" r:id="rId10"/>
    <p:sldId id="346" r:id="rId11"/>
    <p:sldId id="347" r:id="rId12"/>
    <p:sldId id="348" r:id="rId13"/>
    <p:sldId id="311" r:id="rId14"/>
    <p:sldId id="313" r:id="rId15"/>
    <p:sldId id="314" r:id="rId16"/>
    <p:sldId id="315" r:id="rId17"/>
    <p:sldId id="316" r:id="rId18"/>
    <p:sldId id="349" r:id="rId19"/>
    <p:sldId id="350" r:id="rId20"/>
    <p:sldId id="351" r:id="rId21"/>
    <p:sldId id="352" r:id="rId22"/>
    <p:sldId id="353" r:id="rId23"/>
    <p:sldId id="354" r:id="rId24"/>
    <p:sldId id="399" r:id="rId25"/>
    <p:sldId id="400" r:id="rId26"/>
    <p:sldId id="401" r:id="rId27"/>
    <p:sldId id="402" r:id="rId28"/>
    <p:sldId id="359" r:id="rId29"/>
    <p:sldId id="360" r:id="rId30"/>
    <p:sldId id="361" r:id="rId31"/>
    <p:sldId id="362" r:id="rId32"/>
    <p:sldId id="363" r:id="rId33"/>
    <p:sldId id="364" r:id="rId34"/>
    <p:sldId id="366" r:id="rId35"/>
    <p:sldId id="365" r:id="rId36"/>
    <p:sldId id="317" r:id="rId37"/>
    <p:sldId id="318" r:id="rId38"/>
    <p:sldId id="403" r:id="rId39"/>
    <p:sldId id="404" r:id="rId40"/>
    <p:sldId id="405" r:id="rId41"/>
    <p:sldId id="406" r:id="rId42"/>
    <p:sldId id="367" r:id="rId43"/>
    <p:sldId id="368" r:id="rId44"/>
    <p:sldId id="407" r:id="rId45"/>
    <p:sldId id="370" r:id="rId46"/>
    <p:sldId id="371" r:id="rId47"/>
    <p:sldId id="372" r:id="rId48"/>
    <p:sldId id="373" r:id="rId49"/>
    <p:sldId id="374" r:id="rId50"/>
    <p:sldId id="375" r:id="rId51"/>
    <p:sldId id="376" r:id="rId52"/>
    <p:sldId id="377" r:id="rId53"/>
    <p:sldId id="323" r:id="rId54"/>
    <p:sldId id="412" r:id="rId55"/>
    <p:sldId id="413" r:id="rId56"/>
    <p:sldId id="326" r:id="rId57"/>
    <p:sldId id="327" r:id="rId58"/>
    <p:sldId id="408" r:id="rId59"/>
    <p:sldId id="409" r:id="rId60"/>
    <p:sldId id="378" r:id="rId61"/>
    <p:sldId id="379" r:id="rId62"/>
    <p:sldId id="380" r:id="rId63"/>
    <p:sldId id="381" r:id="rId64"/>
    <p:sldId id="382" r:id="rId65"/>
    <p:sldId id="383" r:id="rId66"/>
    <p:sldId id="419" r:id="rId67"/>
    <p:sldId id="418" r:id="rId68"/>
    <p:sldId id="417" r:id="rId69"/>
    <p:sldId id="333" r:id="rId70"/>
    <p:sldId id="334" r:id="rId71"/>
    <p:sldId id="335" r:id="rId72"/>
    <p:sldId id="415" r:id="rId73"/>
    <p:sldId id="384" r:id="rId74"/>
    <p:sldId id="385" r:id="rId75"/>
    <p:sldId id="386" r:id="rId76"/>
    <p:sldId id="387" r:id="rId77"/>
    <p:sldId id="420" r:id="rId78"/>
    <p:sldId id="338" r:id="rId79"/>
    <p:sldId id="423" r:id="rId80"/>
    <p:sldId id="424" r:id="rId81"/>
    <p:sldId id="425" r:id="rId82"/>
    <p:sldId id="427" r:id="rId83"/>
    <p:sldId id="428" r:id="rId84"/>
    <p:sldId id="429" r:id="rId85"/>
    <p:sldId id="430" r:id="rId86"/>
    <p:sldId id="431" r:id="rId87"/>
    <p:sldId id="432" r:id="rId88"/>
    <p:sldId id="393" r:id="rId89"/>
    <p:sldId id="394" r:id="rId90"/>
    <p:sldId id="395" r:id="rId91"/>
    <p:sldId id="396" r:id="rId92"/>
    <p:sldId id="397" r:id="rId93"/>
    <p:sldId id="306" r:id="rId9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4" userDrawn="1">
          <p15:clr>
            <a:srgbClr val="A4A3A4"/>
          </p15:clr>
        </p15:guide>
        <p15:guide id="2" pos="45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9" autoAdjust="0"/>
    <p:restoredTop sz="96395" autoAdjust="0"/>
  </p:normalViewPr>
  <p:slideViewPr>
    <p:cSldViewPr snapToGrid="0" snapToObjects="1">
      <p:cViewPr varScale="1">
        <p:scale>
          <a:sx n="65" d="100"/>
          <a:sy n="65" d="100"/>
        </p:scale>
        <p:origin x="1218" y="78"/>
      </p:cViewPr>
      <p:guideLst>
        <p:guide orient="horz" pos="2954"/>
        <p:guide pos="4513"/>
      </p:guideLst>
    </p:cSldViewPr>
  </p:slideViewPr>
  <p:outlineViewPr>
    <p:cViewPr>
      <p:scale>
        <a:sx n="33" d="100"/>
        <a:sy n="33" d="100"/>
      </p:scale>
      <p:origin x="0" y="-490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1369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9.bin"/><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1.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oleObject" Target="../embeddings/oleObject15.bin"/><Relationship Id="rId4" Type="http://schemas.openxmlformats.org/officeDocument/2006/relationships/image" Target="../media/image4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6.bin"/><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49.wmf"/></Relationships>
</file>

<file path=ppt/slides/_rels/slide91.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2.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23.bin"/><Relationship Id="rId14" Type="http://schemas.openxmlformats.org/officeDocument/2006/relationships/image" Target="../media/image56.wmf"/></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199" y="215371"/>
            <a:ext cx="8363663" cy="622828"/>
          </a:xfrm>
        </p:spPr>
        <p:txBody>
          <a:bodyPr/>
          <a:lstStyle/>
          <a:p>
            <a:r>
              <a:rPr lang="en-US" dirty="0" smtClean="0"/>
              <a:t>Visual </a:t>
            </a:r>
            <a:r>
              <a:rPr lang="en-US" sz="1000" dirty="0">
                <a:solidFill>
                  <a:schemeClr val="bg1"/>
                </a:solidFill>
              </a:rPr>
              <a:t>C sharp</a:t>
            </a:r>
            <a:r>
              <a:rPr lang="en-US" dirty="0" smtClean="0"/>
              <a:t> </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907479986"/>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1287"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18</a:t>
            </a:r>
            <a:endParaRPr lang="en-US" b="1" dirty="0">
              <a:latin typeface="+mj-lt"/>
            </a:endParaRPr>
          </a:p>
        </p:txBody>
      </p:sp>
      <p:sp>
        <p:nvSpPr>
          <p:cNvPr id="5" name="Text Placeholder 4"/>
          <p:cNvSpPr>
            <a:spLocks noGrp="1"/>
          </p:cNvSpPr>
          <p:nvPr>
            <p:ph type="body" idx="3"/>
          </p:nvPr>
        </p:nvSpPr>
        <p:spPr>
          <a:xfrm>
            <a:off x="5029200" y="3114461"/>
            <a:ext cx="3657600" cy="689443"/>
          </a:xfrm>
        </p:spPr>
        <p:txBody>
          <a:bodyPr/>
          <a:lstStyle/>
          <a:p>
            <a:pPr algn="ctr"/>
            <a:r>
              <a:rPr lang="en-US" dirty="0">
                <a:solidFill>
                  <a:schemeClr val="tx1"/>
                </a:solidFill>
                <a:latin typeface="+mn-lt"/>
              </a:rPr>
              <a:t>Searching and Sorting</a:t>
            </a:r>
            <a:endParaRPr lang="en-US" sz="2400" dirty="0">
              <a:solidFill>
                <a:schemeClr val="tx1"/>
              </a:solidFill>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18.2.1 Linear Search </a:t>
            </a:r>
            <a:r>
              <a:rPr lang="en-US" sz="2000" b="0" dirty="0" smtClean="0"/>
              <a:t>(3 of 17</a:t>
            </a:r>
            <a:r>
              <a:rPr lang="en-US" sz="2000" b="0" dirty="0"/>
              <a:t>)</a:t>
            </a:r>
            <a:endParaRPr lang="en-IN" sz="2000" b="0" dirty="0"/>
          </a:p>
        </p:txBody>
      </p:sp>
      <p:sp>
        <p:nvSpPr>
          <p:cNvPr id="3" name="Text Placeholder 2"/>
          <p:cNvSpPr>
            <a:spLocks noGrp="1"/>
          </p:cNvSpPr>
          <p:nvPr>
            <p:ph type="body" idx="1"/>
          </p:nvPr>
        </p:nvSpPr>
        <p:spPr>
          <a:xfrm>
            <a:off x="457200" y="1600201"/>
            <a:ext cx="8229600" cy="4022678"/>
          </a:xfrm>
        </p:spPr>
        <p:txBody>
          <a:bodyPr/>
          <a:lstStyle/>
          <a:p>
            <a:pPr eaLnBrk="1" hangingPunct="1"/>
            <a:r>
              <a:rPr lang="en-US" altLang="en-US" sz="2400" dirty="0">
                <a:latin typeface="+mn-lt"/>
              </a:rPr>
              <a:t>When the method tests 51, which matches the search key, the method returns the index 5, which is the location of 51 in the array</a:t>
            </a:r>
            <a:r>
              <a:rPr lang="en-US" altLang="en-US" sz="2400" dirty="0" smtClean="0">
                <a:latin typeface="+mn-lt"/>
              </a:rPr>
              <a:t>.</a:t>
            </a:r>
            <a:endParaRPr lang="en-US" altLang="en-US" sz="2400" dirty="0">
              <a:latin typeface="+mn-lt"/>
            </a:endParaRPr>
          </a:p>
          <a:p>
            <a:pPr eaLnBrk="1" hangingPunct="1"/>
            <a:r>
              <a:rPr lang="en-US" altLang="en-US" sz="2400" dirty="0">
                <a:latin typeface="+mn-lt"/>
              </a:rPr>
              <a:t>If, after checking every array element, the method determines that the search key does not match any element in the array, the method returns </a:t>
            </a:r>
            <a:r>
              <a:rPr lang="en-US" altLang="en-US" sz="2400" dirty="0" smtClean="0">
                <a:latin typeface="+mn-lt"/>
              </a:rPr>
              <a:t>−1.</a:t>
            </a:r>
            <a:endParaRPr lang="en-US" altLang="en-US" sz="2400" dirty="0">
              <a:latin typeface="+mn-lt"/>
            </a:endParaRPr>
          </a:p>
          <a:p>
            <a:pPr eaLnBrk="1" hangingPunct="1"/>
            <a:r>
              <a:rPr lang="en-US" altLang="en-US" sz="2400" dirty="0">
                <a:latin typeface="+mn-lt"/>
              </a:rPr>
              <a:t>If there are duplicate values in the array, linear search returns the index of the first element in the array that matches the search key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2797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18.2.1 Linear Search </a:t>
            </a:r>
            <a:r>
              <a:rPr lang="en-US" sz="2000" b="0" dirty="0" smtClean="0"/>
              <a:t>(4 of 17)</a:t>
            </a:r>
            <a:endParaRPr lang="en-IN" sz="2000" b="0" dirty="0"/>
          </a:p>
        </p:txBody>
      </p:sp>
      <p:sp>
        <p:nvSpPr>
          <p:cNvPr id="3" name="Text Placeholder 2"/>
          <p:cNvSpPr>
            <a:spLocks noGrp="1"/>
          </p:cNvSpPr>
          <p:nvPr>
            <p:ph type="body" idx="1"/>
          </p:nvPr>
        </p:nvSpPr>
        <p:spPr>
          <a:xfrm>
            <a:off x="457200" y="1600200"/>
            <a:ext cx="8229600" cy="1893627"/>
          </a:xfrm>
        </p:spPr>
        <p:txBody>
          <a:bodyPr/>
          <a:lstStyle/>
          <a:p>
            <a:pPr eaLnBrk="1" hangingPunct="1"/>
            <a:r>
              <a:rPr lang="en-US" altLang="en-US" sz="2400" dirty="0">
                <a:latin typeface="+mn-lt"/>
              </a:rPr>
              <a:t>Figure 18.2 declares class </a:t>
            </a:r>
            <a:r>
              <a:rPr lang="en-US" altLang="en-US" sz="2400" dirty="0">
                <a:latin typeface="Consolas" panose="020B0609020204030204" pitchFamily="49" charset="0"/>
              </a:rPr>
              <a:t>LinearSearchTest</a:t>
            </a:r>
            <a:r>
              <a:rPr lang="en-US" altLang="en-US" sz="2400" dirty="0" smtClean="0">
                <a:latin typeface="+mn-lt"/>
              </a:rPr>
              <a:t>.</a:t>
            </a:r>
            <a:endParaRPr lang="en-US" altLang="en-US" sz="2400" dirty="0">
              <a:latin typeface="+mn-lt"/>
            </a:endParaRPr>
          </a:p>
          <a:p>
            <a:r>
              <a:rPr lang="en-US" altLang="en-US" sz="2400" dirty="0">
                <a:latin typeface="Consolas" panose="020B0609020204030204" pitchFamily="49" charset="0"/>
              </a:rPr>
              <a:t>Main</a:t>
            </a:r>
            <a:r>
              <a:rPr lang="en-US" altLang="en-US" sz="2400" dirty="0">
                <a:latin typeface="+mn-lt"/>
              </a:rPr>
              <a:t> uses </a:t>
            </a:r>
            <a:r>
              <a:rPr lang="en-US" altLang="en-US" sz="2400" dirty="0" smtClean="0">
                <a:latin typeface="+mn-lt"/>
              </a:rPr>
              <a:t>an </a:t>
            </a:r>
            <a:r>
              <a:rPr lang="en-US" altLang="en-US" sz="2400" dirty="0" smtClean="0">
                <a:latin typeface="Consolas" panose="020B0609020204030204" pitchFamily="49" charset="0"/>
              </a:rPr>
              <a:t>int</a:t>
            </a:r>
            <a:r>
              <a:rPr lang="en-US" altLang="en-US" sz="2400" dirty="0">
                <a:latin typeface="Consolas" panose="020B0609020204030204" pitchFamily="49" charset="0"/>
              </a:rPr>
              <a:t> </a:t>
            </a:r>
            <a:r>
              <a:rPr lang="en-US" altLang="en-US" sz="2400" dirty="0" smtClean="0">
                <a:latin typeface="+mn-lt"/>
              </a:rPr>
              <a:t>array </a:t>
            </a:r>
            <a:r>
              <a:rPr lang="en-US" altLang="en-US" sz="2400" dirty="0">
                <a:latin typeface="Consolas" panose="020B0609020204030204" pitchFamily="49" charset="0"/>
              </a:rPr>
              <a:t>data</a:t>
            </a:r>
            <a:r>
              <a:rPr lang="en-US" altLang="en-US" sz="2400" dirty="0">
                <a:latin typeface="+mn-lt"/>
              </a:rPr>
              <a:t> and a </a:t>
            </a:r>
            <a:r>
              <a:rPr lang="en-US" altLang="en-US" sz="2400" dirty="0">
                <a:latin typeface="Consolas" panose="020B0609020204030204" pitchFamily="49" charset="0"/>
              </a:rPr>
              <a:t>Random</a:t>
            </a:r>
            <a:r>
              <a:rPr lang="en-US" altLang="en-US" sz="2400" dirty="0">
                <a:latin typeface="+mn-lt"/>
              </a:rPr>
              <a:t> object named </a:t>
            </a:r>
            <a:r>
              <a:rPr lang="en-US" altLang="en-US" sz="2400" dirty="0">
                <a:latin typeface="Consolas" panose="020B0609020204030204" pitchFamily="49" charset="0"/>
              </a:rPr>
              <a:t>generator</a:t>
            </a:r>
            <a:r>
              <a:rPr lang="en-US" altLang="en-US" sz="2400" dirty="0">
                <a:latin typeface="+mn-lt"/>
              </a:rPr>
              <a:t> to fill the array with randomly generated </a:t>
            </a:r>
            <a:r>
              <a:rPr lang="en-US" altLang="en-US" sz="2400" dirty="0">
                <a:latin typeface="Consolas" panose="020B0609020204030204" pitchFamily="49" charset="0"/>
              </a:rPr>
              <a:t>int</a:t>
            </a:r>
            <a:r>
              <a:rPr lang="en-US" altLang="en-US" sz="2400" dirty="0">
                <a:latin typeface="+mn-lt"/>
              </a:rPr>
              <a:t>s in the range 10–99</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017796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572904"/>
          </a:xfrm>
        </p:spPr>
        <p:txBody>
          <a:bodyPr/>
          <a:lstStyle/>
          <a:p>
            <a:r>
              <a:rPr lang="en-IN" sz="3200" dirty="0" smtClean="0"/>
              <a:t>Figure 18.2 Class That Contains an Array of Random Integers and a Method That Searches That Array Sequentially</a:t>
            </a:r>
            <a:r>
              <a:rPr lang="en-IN" sz="2800" dirty="0"/>
              <a:t> </a:t>
            </a:r>
            <a:r>
              <a:rPr lang="en-IN" sz="2000" b="0" dirty="0" smtClean="0"/>
              <a:t>(1 of 4)</a:t>
            </a:r>
            <a:endParaRPr lang="en-IN" sz="2000" b="0" dirty="0"/>
          </a:p>
        </p:txBody>
      </p:sp>
      <p:pic>
        <p:nvPicPr>
          <p:cNvPr id="8" name="Picture 7" descr="Program code of class that contains an array of random integers and a method that searches that array sequentially. Line 1: forward slash, forward slash, figure period 18.2 colon linear search test, period, c s. Line 2: forward slash, forward slash, class that contains an array of random integers and a method. Line 3: forward slash, forward slash, that searches that array sequentially. Line 4: using system, semicolon. Line 5: blank. Line 6: public class linear search test. Line 7: left brace. Line 8: static void main, left parenthesis, right parenthesis. Line 9: left brace. Line 10, indented once: v a r generator = new random, left parenthesis, right parenthesis, semicolon. Line 11, indented once: v a r data = new i n t, left bracket, 10, right bracket, semicolon, forward slash, forward slash, create space for array. Line 12: blank. Line 13, indented once: forward slash, forward slash, fill array with random i n t, s in range 10 to 99. Line 14, indented once: for, left parenthesis, v a r, i = 0, semicolon, i, left angle bracket, data, period, length, semicolon, + + i, right parenthesis. Line 15, indented once: left brace. Line 16, indented twice: data, left bracket, i, right bracket = generator, period, next, left parenthesis, 10 comma 100, right parenthesis, semicolon. Line 17, indented once: right brace. Line 18: blank. Line 19, indented once: console, period, write line, left parenthesis, string, period, join, left parenthesis, open quotes, close quotes, comma data, right parenthesis, +, open quotes, back slash, n, close quotes, right parenthesis, semicolon, forward slash, forward slash, display array. Line 20, indented once: blank. Line 21, indented once: forward slash, forward slash, input first i n t from user. Line 22, indented once: console, period, write, left parenthesis, open quotes, enter an integer value, left parenthesis, minus 1 to quit, right parenthesis, colon, close quotes, right parenthesis, semicolon. Line 23, indented once: v a r search i n t, = i n t, period, parse, left parenthesis, console, period, read line, left parenthesis, righ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18" y="2027361"/>
            <a:ext cx="7231765" cy="4273828"/>
          </a:xfrm>
          <a:prstGeom prst="rect">
            <a:avLst/>
          </a:prstGeom>
        </p:spPr>
      </p:pic>
    </p:spTree>
    <p:extLst>
      <p:ext uri="{BB962C8B-B14F-4D97-AF65-F5344CB8AC3E}">
        <p14:creationId xmlns:p14="http://schemas.microsoft.com/office/powerpoint/2010/main" val="1503100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531961"/>
          </a:xfrm>
        </p:spPr>
        <p:txBody>
          <a:bodyPr/>
          <a:lstStyle/>
          <a:p>
            <a:r>
              <a:rPr lang="en-IN" sz="3200" dirty="0"/>
              <a:t>Figure 18.2 Class That Contains an Array of Random Integers and a Method That Searches That Array Sequentially</a:t>
            </a:r>
            <a:r>
              <a:rPr lang="en-IN" sz="2800" dirty="0"/>
              <a:t> </a:t>
            </a:r>
            <a:r>
              <a:rPr lang="en-IN" sz="2000" b="0" dirty="0" smtClean="0"/>
              <a:t>(2 </a:t>
            </a:r>
            <a:r>
              <a:rPr lang="en-IN" sz="2000" b="0" dirty="0"/>
              <a:t>of 4)</a:t>
            </a:r>
            <a:endParaRPr lang="en-IN" sz="2000" dirty="0"/>
          </a:p>
        </p:txBody>
      </p:sp>
      <p:pic>
        <p:nvPicPr>
          <p:cNvPr id="4" name="Picture 3" descr="Program code of class that contains an array of random integers and a method that searches that array sequentially. Line 24, indented once: blank. Line 25, indented once: forward slash, forward slash, repeatedly input an integer, semicolon, minus 1 terminates the a p p. Line 26, indented once: while, left parenthesis, search i n t, exclamation point = minus 1, right parenthesis. Line 27, indented once: left brace. Line 28, indented twice: forward slash, forward slash, perform linear search. Line 29, indented twice: i n t position = linear search, left parenthesis, data, comma, search i n t, right parenthesis, semicolon. Line 30: blank. Line 31, indented twice: if, left parenthesis, position, exclamation point = negative 1, right parenthesis, forward slash, forward slash, integer was found. Line 32, indented twice: left brace. Line 33, indented three times: console, period, write line, left parenthesis, dollar, open quotes, the integer, left brace, search i n t, right brace was found in, close quotes, +. Line 34, indented four times: dollar, open quotes, position, left brace, position, right brace, period, back slash, n, close quotes, right parenthesis, semicolon. Line 35, indented three times: right brace. Line 36, indented three times: else, forward slash, forward slash, integer was not found. Line 37, indented three times: left brace. Line 38, indented three times: console, period, write line, left parenthesis. Line 39, indented three times: dollar, open quotes, the integer, left brace, search i n t, right brace, was not found, period, back slash, n, close quotes, right parenthesis, semicolon. Line 40, indented twice: right brace. Line 41: blank. Line 42, indented three times: forward slash, forward slash, input next i n t from user. Line 43, indented three times: console, period, write, left parenthesis, open quotes, enter an integer value, left parenthesis, minus 1 to quit, right parenthesis, colon, close quotes, right parenthesis, semicolon. Line 44, indented three times: search i n t, = i n t, period, parse, left parenthesis, console, period, read line, left parenthesis, right parenthesis, right parenthesis, semicolon. Line 45, indented twice: right brace. Line 46,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961" y="1998175"/>
            <a:ext cx="6640077" cy="4343000"/>
          </a:xfrm>
          <a:prstGeom prst="rect">
            <a:avLst/>
          </a:prstGeom>
        </p:spPr>
      </p:pic>
    </p:spTree>
    <p:extLst>
      <p:ext uri="{BB962C8B-B14F-4D97-AF65-F5344CB8AC3E}">
        <p14:creationId xmlns:p14="http://schemas.microsoft.com/office/powerpoint/2010/main" val="4222023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72904"/>
          </a:xfrm>
        </p:spPr>
        <p:txBody>
          <a:bodyPr/>
          <a:lstStyle/>
          <a:p>
            <a:r>
              <a:rPr lang="en-IN" sz="3200" dirty="0"/>
              <a:t>Figure 18.2 Class That Contains an Array of Random Integers and a Method That Searches That Array Sequentially</a:t>
            </a:r>
            <a:r>
              <a:rPr lang="en-IN" sz="2800" dirty="0"/>
              <a:t> </a:t>
            </a:r>
            <a:r>
              <a:rPr lang="en-IN" sz="2000" b="0" dirty="0" smtClean="0"/>
              <a:t>(3 </a:t>
            </a:r>
            <a:r>
              <a:rPr lang="en-IN" sz="2000" b="0" dirty="0"/>
              <a:t>of 4)</a:t>
            </a:r>
            <a:endParaRPr lang="en-IN" sz="2000" dirty="0"/>
          </a:p>
        </p:txBody>
      </p:sp>
      <p:pic>
        <p:nvPicPr>
          <p:cNvPr id="4" name="Picture 3" descr="Program code of class that contains an array of random integers and a method that searches that array sequentially. Line 47: blank. Line 48, indented once: forward slash, forward slash, perform a linear search on the data. Line 49, indented once: public static i n t linear search, left parenthesis, i n t, left bracket, right bracket, values, comma, i n t search key, right parenthesis. Line 50, indented once: left brace. Line 51, indented twice: forward slash, forward slash, loop through array sequentially. Line 52, indented twice: for, left parenthesis, v a r index = 0, semicolon, index, left angle bracket, values, period, length, semicolon, + + index, right parenthesis. Line 53, indented twice: left brace. Line 54, indented three times: if, left parenthesis, values, left bracket, index, right bracket = = search key, right parenthesis. Line 55, indented three times: left brace. Line 56, indented four times: return index, semicolon, forward slash, forward slash, return the element’s index. Line 57, indented three times: right brace. Line 58, indented twice: right brace. Line 59: blank. Line 60, indented twice: return negative 1, semicolon, forward slash, forward slash, integer was not found. Line 61, indented once: right brace. Line 6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85" y="2029123"/>
            <a:ext cx="7753430" cy="3740313"/>
          </a:xfrm>
          <a:prstGeom prst="rect">
            <a:avLst/>
          </a:prstGeom>
        </p:spPr>
      </p:pic>
    </p:spTree>
    <p:extLst>
      <p:ext uri="{BB962C8B-B14F-4D97-AF65-F5344CB8AC3E}">
        <p14:creationId xmlns:p14="http://schemas.microsoft.com/office/powerpoint/2010/main" val="1569631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81150"/>
          </a:xfrm>
        </p:spPr>
        <p:txBody>
          <a:bodyPr/>
          <a:lstStyle/>
          <a:p>
            <a:r>
              <a:rPr lang="en-IN" sz="3200" dirty="0"/>
              <a:t>Figure 18.2 Class That Contains an Array of Random Integers and a Method That Searches That Array Sequentially</a:t>
            </a:r>
            <a:r>
              <a:rPr lang="en-IN" sz="2800" dirty="0"/>
              <a:t> </a:t>
            </a:r>
            <a:r>
              <a:rPr lang="en-IN" sz="2000" b="0" dirty="0" smtClean="0"/>
              <a:t>(4 </a:t>
            </a:r>
            <a:r>
              <a:rPr lang="en-IN" sz="2000" b="0" dirty="0"/>
              <a:t>of 4)</a:t>
            </a:r>
          </a:p>
        </p:txBody>
      </p:sp>
      <p:pic>
        <p:nvPicPr>
          <p:cNvPr id="6" name="Picture 5" descr="The output of the class that contains an array of random integers and a method that searches that array sequentially. Line 1: 64 90 84 62 28 68 55 27 78 73. Line 2: enter an integer value, minus 1 to quit, colon, 78. Line 3: the integer 78 was found in position 8. Line 4: enter an integer value, minus 1 to quit, colon, 64. Line 5: the integer 64 was found in position 0. Line 6: enter an integer value, minus 1 to quit, colon, 65. Line 7: the integer 65 was not found. Line 8: enter an integer value, minus 1 to quit, colon, negativ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85" y="2261385"/>
            <a:ext cx="7753430" cy="2556075"/>
          </a:xfrm>
          <a:prstGeom prst="rect">
            <a:avLst/>
          </a:prstGeom>
        </p:spPr>
      </p:pic>
    </p:spTree>
    <p:extLst>
      <p:ext uri="{BB962C8B-B14F-4D97-AF65-F5344CB8AC3E}">
        <p14:creationId xmlns:p14="http://schemas.microsoft.com/office/powerpoint/2010/main" val="3791565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(5 of 17)</a:t>
            </a:r>
            <a:endParaRPr lang="en-IN" sz="2000" b="0" dirty="0"/>
          </a:p>
        </p:txBody>
      </p:sp>
      <p:sp>
        <p:nvSpPr>
          <p:cNvPr id="4" name="Text Placeholder 3"/>
          <p:cNvSpPr>
            <a:spLocks noGrp="1"/>
          </p:cNvSpPr>
          <p:nvPr>
            <p:ph type="body" idx="1"/>
          </p:nvPr>
        </p:nvSpPr>
        <p:spPr>
          <a:xfrm>
            <a:off x="457200" y="1600200"/>
            <a:ext cx="7553739" cy="3695131"/>
          </a:xfrm>
        </p:spPr>
        <p:txBody>
          <a:bodyPr/>
          <a:lstStyle/>
          <a:p>
            <a:pPr marL="109537" indent="0">
              <a:buNone/>
              <a:defRPr/>
            </a:pPr>
            <a:r>
              <a:rPr lang="en-US" sz="2400" b="1" dirty="0">
                <a:latin typeface="+mn-lt"/>
              </a:rPr>
              <a:t>Efficiency of Linear Search</a:t>
            </a:r>
          </a:p>
          <a:p>
            <a:pPr eaLnBrk="1" hangingPunct="1">
              <a:defRPr/>
            </a:pPr>
            <a:r>
              <a:rPr lang="en-US" sz="2400" dirty="0">
                <a:latin typeface="+mn-lt"/>
              </a:rPr>
              <a:t>Searching algorithms all accomplish the same goal—finding an element that matches a given search key, if such an element exists</a:t>
            </a:r>
            <a:r>
              <a:rPr lang="en-US" sz="2400" dirty="0" smtClean="0">
                <a:latin typeface="+mn-lt"/>
              </a:rPr>
              <a:t>.</a:t>
            </a:r>
            <a:endParaRPr lang="en-US" sz="2400" dirty="0">
              <a:latin typeface="+mn-lt"/>
            </a:endParaRPr>
          </a:p>
          <a:p>
            <a:pPr eaLnBrk="1" hangingPunct="1">
              <a:defRPr/>
            </a:pPr>
            <a:r>
              <a:rPr lang="en-US" sz="2400" dirty="0">
                <a:latin typeface="+mn-lt"/>
              </a:rPr>
              <a:t>Many things, however, differentiate search algorithms from one another</a:t>
            </a:r>
            <a:r>
              <a:rPr lang="en-US" sz="2400" dirty="0" smtClean="0">
                <a:latin typeface="+mn-lt"/>
              </a:rPr>
              <a:t>.</a:t>
            </a:r>
            <a:endParaRPr lang="en-US" sz="2400" dirty="0">
              <a:latin typeface="+mn-lt"/>
            </a:endParaRPr>
          </a:p>
          <a:p>
            <a:pPr eaLnBrk="1" hangingPunct="1">
              <a:defRPr/>
            </a:pPr>
            <a:r>
              <a:rPr lang="en-US" sz="2400" dirty="0">
                <a:latin typeface="+mn-lt"/>
              </a:rPr>
              <a:t>The major difference is the amount of effort required to complete the search</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83771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(6 of 17)</a:t>
            </a:r>
            <a:endParaRPr lang="en-IN" sz="2000" b="0" dirty="0"/>
          </a:p>
        </p:txBody>
      </p:sp>
      <p:sp>
        <p:nvSpPr>
          <p:cNvPr id="3" name="Text Placeholder 2"/>
          <p:cNvSpPr>
            <a:spLocks noGrp="1"/>
          </p:cNvSpPr>
          <p:nvPr>
            <p:ph type="body" idx="1"/>
          </p:nvPr>
        </p:nvSpPr>
        <p:spPr>
          <a:xfrm>
            <a:off x="457200" y="1600200"/>
            <a:ext cx="8229600" cy="3244755"/>
          </a:xfrm>
        </p:spPr>
        <p:txBody>
          <a:bodyPr/>
          <a:lstStyle/>
          <a:p>
            <a:pPr eaLnBrk="1" hangingPunct="1"/>
            <a:r>
              <a:rPr lang="en-US" altLang="en-US" sz="2400" dirty="0">
                <a:latin typeface="+mn-lt"/>
              </a:rPr>
              <a:t>One way to describe this effort is with </a:t>
            </a:r>
            <a:r>
              <a:rPr lang="en-US" altLang="en-US" sz="2400" b="1" dirty="0">
                <a:solidFill>
                  <a:schemeClr val="tx1"/>
                </a:solidFill>
                <a:latin typeface="+mn-lt"/>
              </a:rPr>
              <a:t>Big O notation</a:t>
            </a:r>
            <a:r>
              <a:rPr lang="en-US" altLang="en-US" sz="2400" dirty="0">
                <a:latin typeface="+mn-lt"/>
              </a:rPr>
              <a:t>, which is a measure of the </a:t>
            </a:r>
            <a:r>
              <a:rPr lang="en-US" altLang="en-US" sz="2400" b="1" dirty="0">
                <a:latin typeface="+mn-lt"/>
              </a:rPr>
              <a:t>worst-case</a:t>
            </a:r>
            <a:r>
              <a:rPr lang="en-US" altLang="en-US" sz="2400" i="1" dirty="0">
                <a:latin typeface="+mn-lt"/>
              </a:rPr>
              <a:t> </a:t>
            </a:r>
            <a:r>
              <a:rPr lang="en-US" altLang="en-US" sz="2400" b="1" dirty="0">
                <a:latin typeface="+mn-lt"/>
              </a:rPr>
              <a:t>runtime</a:t>
            </a:r>
            <a:r>
              <a:rPr lang="en-US" altLang="en-US" sz="2400" i="1" dirty="0">
                <a:latin typeface="+mn-lt"/>
              </a:rPr>
              <a:t> </a:t>
            </a:r>
            <a:r>
              <a:rPr lang="en-US" altLang="en-US" sz="2400" dirty="0">
                <a:latin typeface="+mn-lt"/>
              </a:rPr>
              <a:t>for an algorithm—that is, how hard an algorithm may </a:t>
            </a:r>
            <a:r>
              <a:rPr lang="en-US" altLang="en-US" sz="2400" b="1" dirty="0">
                <a:latin typeface="+mn-lt"/>
              </a:rPr>
              <a:t>have</a:t>
            </a:r>
            <a:r>
              <a:rPr lang="en-US" altLang="en-US" sz="2400" i="1" dirty="0">
                <a:latin typeface="+mn-lt"/>
              </a:rPr>
              <a:t> </a:t>
            </a:r>
            <a:r>
              <a:rPr lang="en-US" altLang="en-US" sz="2400" b="1" dirty="0">
                <a:latin typeface="+mn-lt"/>
              </a:rPr>
              <a:t>to</a:t>
            </a:r>
            <a:r>
              <a:rPr lang="en-US" altLang="en-US" sz="2400" i="1" dirty="0">
                <a:latin typeface="+mn-lt"/>
              </a:rPr>
              <a:t> </a:t>
            </a:r>
            <a:r>
              <a:rPr lang="en-US" altLang="en-US" sz="2400" b="1" dirty="0">
                <a:latin typeface="+mn-lt"/>
              </a:rPr>
              <a:t>work</a:t>
            </a:r>
            <a:r>
              <a:rPr lang="en-US" altLang="en-US" sz="2400" i="1" dirty="0">
                <a:latin typeface="+mn-lt"/>
              </a:rPr>
              <a:t> </a:t>
            </a:r>
            <a:r>
              <a:rPr lang="en-US" altLang="en-US" sz="2400" dirty="0">
                <a:latin typeface="+mn-lt"/>
              </a:rPr>
              <a:t>to solve a problem</a:t>
            </a:r>
            <a:r>
              <a:rPr lang="en-US" altLang="en-US" sz="2400" dirty="0" smtClean="0">
                <a:latin typeface="+mn-lt"/>
              </a:rPr>
              <a:t>.</a:t>
            </a:r>
            <a:endParaRPr lang="en-US" altLang="en-US" sz="2400" dirty="0">
              <a:latin typeface="+mn-lt"/>
            </a:endParaRPr>
          </a:p>
          <a:p>
            <a:pPr eaLnBrk="1" hangingPunct="1"/>
            <a:r>
              <a:rPr lang="en-US" altLang="en-US" sz="2400" dirty="0">
                <a:latin typeface="+mn-lt"/>
              </a:rPr>
              <a:t>For searching and sorting algorithms, this is particularly dependent on </a:t>
            </a:r>
            <a:r>
              <a:rPr lang="en-US" altLang="en-US" sz="2400" b="1" dirty="0">
                <a:latin typeface="+mn-lt"/>
              </a:rPr>
              <a:t>how many</a:t>
            </a:r>
            <a:r>
              <a:rPr lang="en-US" altLang="en-US" sz="2400" i="1" dirty="0">
                <a:latin typeface="+mn-lt"/>
              </a:rPr>
              <a:t> </a:t>
            </a:r>
            <a:r>
              <a:rPr lang="en-US" altLang="en-US" sz="2400" b="1" dirty="0">
                <a:latin typeface="+mn-lt"/>
              </a:rPr>
              <a:t>elements</a:t>
            </a:r>
            <a:r>
              <a:rPr lang="en-US" altLang="en-US" sz="2400" i="1" dirty="0">
                <a:latin typeface="+mn-lt"/>
              </a:rPr>
              <a:t> </a:t>
            </a:r>
            <a:r>
              <a:rPr lang="en-US" altLang="en-US" sz="2400" dirty="0">
                <a:latin typeface="+mn-lt"/>
              </a:rPr>
              <a:t>there are in the data set and the algorithm </a:t>
            </a:r>
            <a:r>
              <a:rPr lang="en-US" altLang="en-US" sz="2400" dirty="0" smtClean="0">
                <a:latin typeface="+mn-lt"/>
              </a:rPr>
              <a:t>used</a:t>
            </a:r>
            <a:r>
              <a:rPr lang="en-US" altLang="en-US" sz="2400" dirty="0">
                <a:latin typeface="+mn-lt"/>
              </a:rPr>
              <a:t>.</a:t>
            </a:r>
          </a:p>
        </p:txBody>
      </p:sp>
    </p:spTree>
    <p:extLst>
      <p:ext uri="{BB962C8B-B14F-4D97-AF65-F5344CB8AC3E}">
        <p14:creationId xmlns:p14="http://schemas.microsoft.com/office/powerpoint/2010/main" val="345132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(7 of 17)</a:t>
            </a:r>
            <a:endParaRPr lang="en-IN" sz="2000" b="0" dirty="0"/>
          </a:p>
        </p:txBody>
      </p:sp>
      <p:sp>
        <p:nvSpPr>
          <p:cNvPr id="3" name="Text Placeholder 2"/>
          <p:cNvSpPr>
            <a:spLocks noGrp="1"/>
          </p:cNvSpPr>
          <p:nvPr>
            <p:ph type="body" idx="1"/>
          </p:nvPr>
        </p:nvSpPr>
        <p:spPr/>
        <p:txBody>
          <a:bodyPr/>
          <a:lstStyle/>
          <a:p>
            <a:pPr marL="109537" indent="0">
              <a:buNone/>
              <a:defRPr/>
            </a:pPr>
            <a:r>
              <a:rPr lang="en-US" sz="2400" b="1" dirty="0">
                <a:latin typeface="+mn-lt"/>
              </a:rPr>
              <a:t>Constant Runtime</a:t>
            </a:r>
          </a:p>
          <a:p>
            <a:pPr eaLnBrk="1" hangingPunct="1">
              <a:defRPr/>
            </a:pPr>
            <a:r>
              <a:rPr lang="en-US" sz="2400" dirty="0">
                <a:latin typeface="+mn-lt"/>
              </a:rPr>
              <a:t>Suppose an algorithm is designed to test whether the first element of an array is equal to the second element</a:t>
            </a:r>
            <a:r>
              <a:rPr lang="en-US" sz="2400" dirty="0" smtClean="0">
                <a:latin typeface="+mn-lt"/>
              </a:rPr>
              <a:t>.</a:t>
            </a:r>
            <a:endParaRPr lang="en-US" sz="2400" dirty="0">
              <a:latin typeface="+mn-lt"/>
            </a:endParaRPr>
          </a:p>
          <a:p>
            <a:pPr eaLnBrk="1" hangingPunct="1">
              <a:defRPr/>
            </a:pPr>
            <a:r>
              <a:rPr lang="en-US" sz="2400" dirty="0">
                <a:latin typeface="+mn-lt"/>
              </a:rPr>
              <a:t>If the array has 10 elements, this algorithm requires one comparison</a:t>
            </a:r>
            <a:r>
              <a:rPr lang="en-US" sz="2400" dirty="0" smtClean="0">
                <a:latin typeface="+mn-lt"/>
              </a:rPr>
              <a:t>.</a:t>
            </a:r>
            <a:endParaRPr lang="en-US" sz="2400" dirty="0">
              <a:latin typeface="+mn-lt"/>
            </a:endParaRPr>
          </a:p>
          <a:p>
            <a:pPr eaLnBrk="1" hangingPunct="1">
              <a:defRPr/>
            </a:pPr>
            <a:r>
              <a:rPr lang="en-US" sz="2400" dirty="0">
                <a:latin typeface="+mn-lt"/>
              </a:rPr>
              <a:t>If the array has 1,000 elements, this algorithm still requires one </a:t>
            </a:r>
            <a:r>
              <a:rPr lang="en-US" sz="2400" dirty="0" smtClean="0">
                <a:latin typeface="+mn-lt"/>
              </a:rPr>
              <a:t>comparison. In </a:t>
            </a:r>
            <a:r>
              <a:rPr lang="en-US" sz="2400" dirty="0">
                <a:latin typeface="+mn-lt"/>
              </a:rPr>
              <a:t>fact, this algorithm is completely independent of the number of elements in the array, and is thus said to have a </a:t>
            </a:r>
            <a:r>
              <a:rPr lang="en-US" sz="2400" b="1" dirty="0">
                <a:solidFill>
                  <a:schemeClr val="tx1"/>
                </a:solidFill>
                <a:latin typeface="+mn-lt"/>
              </a:rPr>
              <a:t>constant runtime</a:t>
            </a:r>
            <a:r>
              <a:rPr lang="en-US" sz="2400" dirty="0">
                <a:latin typeface="+mn-lt"/>
              </a:rPr>
              <a:t>, which is represented in Big O notation as </a:t>
            </a:r>
            <a:r>
              <a:rPr lang="en-US" sz="2400" b="1" i="1" dirty="0">
                <a:solidFill>
                  <a:schemeClr val="tx1"/>
                </a:solidFill>
                <a:latin typeface="+mn-lt"/>
              </a:rPr>
              <a:t>O</a:t>
            </a:r>
            <a:r>
              <a:rPr lang="en-US" sz="2400" b="1" dirty="0">
                <a:solidFill>
                  <a:schemeClr val="tx1"/>
                </a:solidFill>
                <a:latin typeface="+mn-lt"/>
              </a:rPr>
              <a:t>(1</a:t>
            </a:r>
            <a:r>
              <a:rPr lang="en-US" sz="2400" b="1" dirty="0" smtClean="0">
                <a:solidFill>
                  <a:schemeClr val="tx1"/>
                </a:solidFill>
                <a:latin typeface="+mn-lt"/>
              </a:rPr>
              <a: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75660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(8 of 17)</a:t>
            </a:r>
            <a:endParaRPr lang="en-IN" sz="2000" b="0" dirty="0"/>
          </a:p>
        </p:txBody>
      </p:sp>
      <p:sp>
        <p:nvSpPr>
          <p:cNvPr id="3" name="Text Placeholder 2"/>
          <p:cNvSpPr>
            <a:spLocks noGrp="1"/>
          </p:cNvSpPr>
          <p:nvPr>
            <p:ph type="body" idx="1"/>
          </p:nvPr>
        </p:nvSpPr>
        <p:spPr>
          <a:xfrm>
            <a:off x="457200" y="1600200"/>
            <a:ext cx="8229600" cy="3463119"/>
          </a:xfrm>
        </p:spPr>
        <p:txBody>
          <a:bodyPr/>
          <a:lstStyle/>
          <a:p>
            <a:pPr eaLnBrk="1" hangingPunct="1"/>
            <a:r>
              <a:rPr lang="en-US" altLang="en-US" sz="2400" dirty="0">
                <a:latin typeface="+mn-lt"/>
              </a:rPr>
              <a:t>An algorithm that is </a:t>
            </a:r>
            <a:r>
              <a:rPr lang="en-US" altLang="en-US" sz="2400" i="1" dirty="0">
                <a:latin typeface="+mn-lt"/>
              </a:rPr>
              <a:t>O</a:t>
            </a:r>
            <a:r>
              <a:rPr lang="en-US" altLang="en-US" sz="2400" dirty="0">
                <a:latin typeface="+mn-lt"/>
              </a:rPr>
              <a:t>(1) does not necessarily require only one comparison</a:t>
            </a:r>
            <a:r>
              <a:rPr lang="en-US" altLang="en-US" sz="2400" dirty="0" smtClean="0">
                <a:latin typeface="+mn-lt"/>
              </a:rPr>
              <a:t>.</a:t>
            </a:r>
            <a:endParaRPr lang="en-US" altLang="en-US" sz="2400" dirty="0">
              <a:latin typeface="+mn-lt"/>
            </a:endParaRPr>
          </a:p>
          <a:p>
            <a:pPr eaLnBrk="1" hangingPunct="1"/>
            <a:r>
              <a:rPr lang="en-US" altLang="en-US" sz="2400" i="1" dirty="0">
                <a:latin typeface="+mn-lt"/>
              </a:rPr>
              <a:t>O</a:t>
            </a:r>
            <a:r>
              <a:rPr lang="en-US" altLang="en-US" sz="2400" dirty="0">
                <a:latin typeface="+mn-lt"/>
              </a:rPr>
              <a:t>(1) just means that the number of comparisons is constant—it does not grow as the size of the array increases</a:t>
            </a:r>
            <a:r>
              <a:rPr lang="en-US" altLang="en-US" sz="2400" dirty="0" smtClean="0">
                <a:latin typeface="+mn-lt"/>
              </a:rPr>
              <a:t>.</a:t>
            </a:r>
            <a:endParaRPr lang="en-US" altLang="en-US" sz="2400" dirty="0">
              <a:latin typeface="+mn-lt"/>
            </a:endParaRPr>
          </a:p>
          <a:p>
            <a:pPr eaLnBrk="1" hangingPunct="1"/>
            <a:r>
              <a:rPr lang="en-US" altLang="en-US" sz="2400" dirty="0">
                <a:latin typeface="+mn-lt"/>
              </a:rPr>
              <a:t>An algorithm that tests whether the first element of an array is equal to any of the next three elements is still </a:t>
            </a:r>
            <a:r>
              <a:rPr lang="en-US" altLang="en-US" sz="2400" i="1" dirty="0">
                <a:latin typeface="+mn-lt"/>
              </a:rPr>
              <a:t>O</a:t>
            </a:r>
            <a:r>
              <a:rPr lang="en-US" altLang="en-US" sz="2400" dirty="0">
                <a:latin typeface="+mn-lt"/>
              </a:rPr>
              <a:t>(1), even though it requires three comparisons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68164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rPr>
              <a:t>Learning Objectives</a:t>
            </a:r>
            <a:endParaRPr lang="en-US" dirty="0">
              <a:solidFill>
                <a:schemeClr val="tx2"/>
              </a:solidFill>
            </a:endParaRPr>
          </a:p>
        </p:txBody>
      </p:sp>
      <p:sp>
        <p:nvSpPr>
          <p:cNvPr id="5" name="Content Placeholder 4"/>
          <p:cNvSpPr>
            <a:spLocks noGrp="1"/>
          </p:cNvSpPr>
          <p:nvPr>
            <p:ph idx="1"/>
          </p:nvPr>
        </p:nvSpPr>
        <p:spPr/>
        <p:txBody>
          <a:bodyPr/>
          <a:lstStyle/>
          <a:p>
            <a:pPr marL="255600" indent="-255600">
              <a:buSzPct val="100000"/>
            </a:pPr>
            <a:r>
              <a:rPr lang="en-IN" sz="2400" dirty="0">
                <a:latin typeface="+mn-lt"/>
              </a:rPr>
              <a:t>Search for a given value in an array using the linear search and binary search algorithms.</a:t>
            </a:r>
          </a:p>
          <a:p>
            <a:pPr marL="255600" indent="-255600">
              <a:buSzPct val="100000"/>
            </a:pPr>
            <a:r>
              <a:rPr lang="en-IN" sz="2400" dirty="0">
                <a:latin typeface="+mn-lt"/>
              </a:rPr>
              <a:t>Sort arrays using the selection and insertion sort algorithms.</a:t>
            </a:r>
          </a:p>
          <a:p>
            <a:pPr marL="255600" indent="-255600">
              <a:buSzPct val="100000"/>
            </a:pPr>
            <a:r>
              <a:rPr lang="en-IN" sz="2400" dirty="0">
                <a:latin typeface="+mn-lt"/>
              </a:rPr>
              <a:t>Sort arrays using the recursive merge sort algorithm.</a:t>
            </a:r>
          </a:p>
          <a:p>
            <a:pPr marL="255600" indent="-255600">
              <a:buSzPct val="100000"/>
            </a:pPr>
            <a:r>
              <a:rPr lang="en-IN" sz="2400" dirty="0">
                <a:latin typeface="+mn-lt"/>
              </a:rPr>
              <a:t>Determine the efficiency of searching and sorting algorithms in terms of Big O</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1990833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(9 of 17)</a:t>
            </a:r>
            <a:endParaRPr lang="en-IN" sz="2000" b="0" dirty="0"/>
          </a:p>
        </p:txBody>
      </p:sp>
      <p:sp>
        <p:nvSpPr>
          <p:cNvPr id="3" name="Text Placeholder 2"/>
          <p:cNvSpPr>
            <a:spLocks noGrp="1"/>
          </p:cNvSpPr>
          <p:nvPr>
            <p:ph type="body" idx="1"/>
          </p:nvPr>
        </p:nvSpPr>
        <p:spPr/>
        <p:txBody>
          <a:bodyPr/>
          <a:lstStyle/>
          <a:p>
            <a:pPr marL="109537" indent="0">
              <a:buNone/>
              <a:defRPr/>
            </a:pPr>
            <a:r>
              <a:rPr lang="en-US" sz="2200" b="1" dirty="0">
                <a:latin typeface="+mn-lt"/>
              </a:rPr>
              <a:t>Linear Runtime</a:t>
            </a:r>
          </a:p>
          <a:p>
            <a:pPr eaLnBrk="1" hangingPunct="1">
              <a:defRPr/>
            </a:pPr>
            <a:r>
              <a:rPr lang="en-US" sz="2200" dirty="0">
                <a:latin typeface="+mn-lt"/>
              </a:rPr>
              <a:t>An algorithm that tests whether the first element of an array is equal to </a:t>
            </a:r>
            <a:r>
              <a:rPr lang="en-US" sz="2200" b="1" dirty="0">
                <a:latin typeface="+mn-lt"/>
              </a:rPr>
              <a:t>any</a:t>
            </a:r>
            <a:r>
              <a:rPr lang="en-US" sz="2200" dirty="0">
                <a:latin typeface="+mn-lt"/>
              </a:rPr>
              <a:t> of the other elements of the array will require at most </a:t>
            </a:r>
            <a:r>
              <a:rPr lang="en-US" sz="2200" i="1" dirty="0">
                <a:latin typeface="+mn-lt"/>
              </a:rPr>
              <a:t>n</a:t>
            </a:r>
            <a:r>
              <a:rPr lang="en-US" sz="2200" dirty="0">
                <a:latin typeface="+mn-lt"/>
              </a:rPr>
              <a:t> </a:t>
            </a:r>
            <a:r>
              <a:rPr lang="en-US" sz="2200" dirty="0" smtClean="0">
                <a:latin typeface="+mn-lt"/>
              </a:rPr>
              <a:t>− </a:t>
            </a:r>
            <a:r>
              <a:rPr lang="en-US" sz="2200" dirty="0">
                <a:latin typeface="+mn-lt"/>
              </a:rPr>
              <a:t>1 comparisons, where </a:t>
            </a:r>
            <a:r>
              <a:rPr lang="en-US" sz="2200" i="1" dirty="0" smtClean="0">
                <a:latin typeface="+mn-lt"/>
              </a:rPr>
              <a:t>n</a:t>
            </a:r>
            <a:r>
              <a:rPr lang="en-US" sz="2200" dirty="0" smtClean="0">
                <a:latin typeface="+mn-lt"/>
              </a:rPr>
              <a:t> </a:t>
            </a:r>
            <a:r>
              <a:rPr lang="en-US" sz="2200" dirty="0">
                <a:latin typeface="+mn-lt"/>
              </a:rPr>
              <a:t>is the number of elements in the array</a:t>
            </a:r>
            <a:r>
              <a:rPr lang="en-US" sz="2200" dirty="0" smtClean="0">
                <a:latin typeface="+mn-lt"/>
              </a:rPr>
              <a:t>.</a:t>
            </a:r>
            <a:endParaRPr lang="en-US" sz="2200" dirty="0">
              <a:latin typeface="+mn-lt"/>
            </a:endParaRPr>
          </a:p>
          <a:p>
            <a:pPr eaLnBrk="1" hangingPunct="1">
              <a:defRPr/>
            </a:pPr>
            <a:r>
              <a:rPr lang="en-US" sz="2200" dirty="0">
                <a:latin typeface="+mn-lt"/>
              </a:rPr>
              <a:t>If the array has 10 elements, this algorithm requires up to nine comparisons</a:t>
            </a:r>
            <a:r>
              <a:rPr lang="en-US" sz="2200" dirty="0" smtClean="0">
                <a:latin typeface="+mn-lt"/>
              </a:rPr>
              <a:t>.</a:t>
            </a:r>
            <a:endParaRPr lang="en-US" sz="2200" dirty="0">
              <a:latin typeface="+mn-lt"/>
            </a:endParaRPr>
          </a:p>
          <a:p>
            <a:pPr eaLnBrk="1" hangingPunct="1">
              <a:defRPr/>
            </a:pPr>
            <a:r>
              <a:rPr lang="en-US" sz="2200" dirty="0">
                <a:latin typeface="+mn-lt"/>
              </a:rPr>
              <a:t>If the array has 1,000 elements, this algorithm requires up to 999 comparisons</a:t>
            </a:r>
            <a:r>
              <a:rPr lang="en-US" sz="2200" dirty="0" smtClean="0">
                <a:latin typeface="+mn-lt"/>
              </a:rPr>
              <a:t>.</a:t>
            </a:r>
            <a:endParaRPr lang="en-US" sz="2200" dirty="0">
              <a:latin typeface="+mn-lt"/>
            </a:endParaRPr>
          </a:p>
          <a:p>
            <a:pPr eaLnBrk="1" hangingPunct="1">
              <a:defRPr/>
            </a:pPr>
            <a:r>
              <a:rPr lang="en-US" sz="2200" dirty="0">
                <a:latin typeface="+mn-lt"/>
              </a:rPr>
              <a:t>As </a:t>
            </a:r>
            <a:r>
              <a:rPr lang="en-US" sz="2200" i="1" dirty="0">
                <a:latin typeface="+mn-lt"/>
              </a:rPr>
              <a:t>n</a:t>
            </a:r>
            <a:r>
              <a:rPr lang="en-US" sz="2200" dirty="0">
                <a:latin typeface="+mn-lt"/>
              </a:rPr>
              <a:t> grows larger, the </a:t>
            </a:r>
            <a:r>
              <a:rPr lang="en-US" sz="2200" i="1" dirty="0">
                <a:latin typeface="+mn-lt"/>
              </a:rPr>
              <a:t>n</a:t>
            </a:r>
            <a:r>
              <a:rPr lang="en-US" sz="2200" dirty="0">
                <a:latin typeface="+mn-lt"/>
              </a:rPr>
              <a:t> part of the expression dominates, and subtracting one becomes inconsequential</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216462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(10 of 17)</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smtClean="0">
                <a:latin typeface="+mn-lt"/>
              </a:rPr>
              <a:t>Big O is designed to highlight these dominant terms and ignore terms that become unimportant as </a:t>
            </a:r>
            <a:r>
              <a:rPr lang="en-US" altLang="en-US" sz="2400" i="1" dirty="0" smtClean="0">
                <a:latin typeface="+mn-lt"/>
              </a:rPr>
              <a:t>n</a:t>
            </a:r>
            <a:r>
              <a:rPr lang="en-US" altLang="en-US" sz="2400" dirty="0" smtClean="0">
                <a:latin typeface="+mn-lt"/>
              </a:rPr>
              <a:t> grows.</a:t>
            </a:r>
          </a:p>
          <a:p>
            <a:pPr eaLnBrk="1" hangingPunct="1"/>
            <a:r>
              <a:rPr lang="en-US" altLang="en-US" sz="2400" dirty="0" smtClean="0">
                <a:latin typeface="+mn-lt"/>
              </a:rPr>
              <a:t>For this reason, an algorithm that requires a total of </a:t>
            </a:r>
            <a:r>
              <a:rPr lang="en-US" altLang="en-US" sz="2400" i="1" dirty="0" smtClean="0">
                <a:latin typeface="+mn-lt"/>
              </a:rPr>
              <a:t>n</a:t>
            </a:r>
            <a:r>
              <a:rPr lang="en-US" altLang="en-US" sz="2400" dirty="0" smtClean="0">
                <a:latin typeface="+mn-lt"/>
              </a:rPr>
              <a:t> − 1 comparisons (such as the one we described earlier) is said to be </a:t>
            </a:r>
            <a:r>
              <a:rPr lang="en-US" altLang="en-US" sz="2400" b="1" i="1" dirty="0" smtClean="0">
                <a:solidFill>
                  <a:schemeClr val="tx1"/>
                </a:solidFill>
                <a:latin typeface="+mn-lt"/>
              </a:rPr>
              <a:t>O</a:t>
            </a:r>
            <a:r>
              <a:rPr lang="en-US" altLang="en-US" sz="2400" b="1" dirty="0" smtClean="0">
                <a:solidFill>
                  <a:schemeClr val="tx1"/>
                </a:solidFill>
                <a:latin typeface="+mn-lt"/>
              </a:rPr>
              <a:t>(</a:t>
            </a:r>
            <a:r>
              <a:rPr lang="en-US" altLang="en-US" sz="2400" b="1" i="1" dirty="0" smtClean="0">
                <a:solidFill>
                  <a:schemeClr val="tx1"/>
                </a:solidFill>
                <a:latin typeface="+mn-lt"/>
              </a:rPr>
              <a:t>n</a:t>
            </a:r>
            <a:r>
              <a:rPr lang="en-US" altLang="en-US" sz="2400" b="1" dirty="0" smtClean="0">
                <a:solidFill>
                  <a:schemeClr val="tx1"/>
                </a:solidFill>
                <a:latin typeface="+mn-lt"/>
              </a:rPr>
              <a:t>)</a:t>
            </a:r>
            <a:r>
              <a:rPr lang="en-US" altLang="en-US" sz="2400" dirty="0" smtClean="0">
                <a:latin typeface="+mn-lt"/>
              </a:rPr>
              <a:t>. An </a:t>
            </a:r>
            <a:r>
              <a:rPr lang="en-US" altLang="en-US" sz="2400" i="1" dirty="0" smtClean="0">
                <a:latin typeface="+mn-lt"/>
              </a:rPr>
              <a:t>O</a:t>
            </a:r>
            <a:r>
              <a:rPr lang="en-US" altLang="en-US" sz="2400" dirty="0" smtClean="0">
                <a:latin typeface="+mn-lt"/>
              </a:rPr>
              <a:t>(</a:t>
            </a:r>
            <a:r>
              <a:rPr lang="en-US" altLang="en-US" sz="2400" i="1" dirty="0" smtClean="0">
                <a:latin typeface="+mn-lt"/>
              </a:rPr>
              <a:t>n</a:t>
            </a:r>
            <a:r>
              <a:rPr lang="en-US" altLang="en-US" sz="2400" dirty="0" smtClean="0">
                <a:latin typeface="+mn-lt"/>
              </a:rPr>
              <a:t>) algorithm is referred to as having a </a:t>
            </a:r>
            <a:r>
              <a:rPr lang="en-US" altLang="en-US" sz="2400" b="1" dirty="0" smtClean="0">
                <a:solidFill>
                  <a:schemeClr val="tx1"/>
                </a:solidFill>
                <a:latin typeface="+mn-lt"/>
              </a:rPr>
              <a:t>linear runtime</a:t>
            </a:r>
            <a:r>
              <a:rPr lang="en-US" altLang="en-US" sz="2400" dirty="0" smtClean="0">
                <a:latin typeface="+mn-lt"/>
              </a:rPr>
              <a:t>.</a:t>
            </a:r>
          </a:p>
          <a:p>
            <a:pPr eaLnBrk="1" hangingPunct="1"/>
            <a:r>
              <a:rPr lang="en-US" altLang="en-US" sz="2400" i="1" dirty="0" smtClean="0">
                <a:latin typeface="+mn-lt"/>
              </a:rPr>
              <a:t>O</a:t>
            </a:r>
            <a:r>
              <a:rPr lang="en-US" altLang="en-US" sz="2400" dirty="0" smtClean="0">
                <a:latin typeface="+mn-lt"/>
              </a:rPr>
              <a:t>(</a:t>
            </a:r>
            <a:r>
              <a:rPr lang="en-US" altLang="en-US" sz="2400" i="1" dirty="0" smtClean="0">
                <a:latin typeface="+mn-lt"/>
              </a:rPr>
              <a:t>n</a:t>
            </a:r>
            <a:r>
              <a:rPr lang="en-US" altLang="en-US" sz="2400" dirty="0" smtClean="0">
                <a:latin typeface="+mn-lt"/>
              </a:rPr>
              <a:t>) is often pronounced “on the order of </a:t>
            </a:r>
            <a:r>
              <a:rPr lang="en-US" altLang="en-US" sz="2400" i="1" dirty="0" smtClean="0">
                <a:latin typeface="+mn-lt"/>
              </a:rPr>
              <a:t>n</a:t>
            </a:r>
            <a:r>
              <a:rPr lang="en-US" altLang="en-US" sz="2400" dirty="0" smtClean="0">
                <a:latin typeface="+mn-lt"/>
              </a:rPr>
              <a:t>” or more simply “order </a:t>
            </a:r>
            <a:r>
              <a:rPr lang="en-US" altLang="en-US" sz="2400" i="1" dirty="0" smtClean="0">
                <a:latin typeface="+mn-lt"/>
              </a:rPr>
              <a:t>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577609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(11 of 17)</a:t>
            </a:r>
            <a:endParaRPr lang="en-IN" sz="2000" b="0" dirty="0"/>
          </a:p>
        </p:txBody>
      </p:sp>
      <p:sp>
        <p:nvSpPr>
          <p:cNvPr id="3" name="Text Placeholder 2"/>
          <p:cNvSpPr>
            <a:spLocks noGrp="1"/>
          </p:cNvSpPr>
          <p:nvPr>
            <p:ph type="body" idx="1"/>
          </p:nvPr>
        </p:nvSpPr>
        <p:spPr>
          <a:xfrm>
            <a:off x="457199" y="1600200"/>
            <a:ext cx="8536675" cy="4525963"/>
          </a:xfrm>
        </p:spPr>
        <p:txBody>
          <a:bodyPr/>
          <a:lstStyle/>
          <a:p>
            <a:pPr marL="109537" indent="0">
              <a:buNone/>
              <a:defRPr/>
            </a:pPr>
            <a:r>
              <a:rPr lang="en-US" sz="2400" b="1" dirty="0" smtClean="0">
                <a:latin typeface="+mn-lt"/>
              </a:rPr>
              <a:t>Quadratic Runtime</a:t>
            </a:r>
          </a:p>
          <a:p>
            <a:pPr eaLnBrk="1" hangingPunct="1">
              <a:defRPr/>
            </a:pPr>
            <a:r>
              <a:rPr lang="en-US" sz="2400" dirty="0" smtClean="0">
                <a:latin typeface="+mn-lt"/>
              </a:rPr>
              <a:t>Now suppose you have an algorithm that tests whether </a:t>
            </a:r>
            <a:r>
              <a:rPr lang="en-US" sz="2400" b="1" dirty="0" smtClean="0">
                <a:latin typeface="+mn-lt"/>
              </a:rPr>
              <a:t>any</a:t>
            </a:r>
            <a:r>
              <a:rPr lang="en-US" sz="2400" dirty="0" smtClean="0">
                <a:latin typeface="+mn-lt"/>
              </a:rPr>
              <a:t> element of an array is duplicated elsewhere in the array.</a:t>
            </a:r>
          </a:p>
          <a:p>
            <a:pPr eaLnBrk="1" hangingPunct="1">
              <a:defRPr/>
            </a:pPr>
            <a:r>
              <a:rPr lang="en-US" sz="2400" dirty="0" smtClean="0">
                <a:latin typeface="+mn-lt"/>
              </a:rPr>
              <a:t>The first element must be compared with every other element in the array.</a:t>
            </a:r>
          </a:p>
          <a:p>
            <a:pPr eaLnBrk="1" hangingPunct="1">
              <a:defRPr/>
            </a:pPr>
            <a:r>
              <a:rPr lang="en-US" sz="2400" dirty="0" smtClean="0">
                <a:latin typeface="+mn-lt"/>
              </a:rPr>
              <a:t>The second element must be compared with every other element except the first (it was already compared to the first).</a:t>
            </a:r>
          </a:p>
          <a:p>
            <a:pPr eaLnBrk="1" hangingPunct="1">
              <a:defRPr/>
            </a:pPr>
            <a:r>
              <a:rPr lang="en-US" sz="2400" dirty="0" smtClean="0">
                <a:latin typeface="+mn-lt"/>
              </a:rPr>
              <a:t>The third element must be compared with every other element except the first two.</a:t>
            </a:r>
          </a:p>
        </p:txBody>
      </p:sp>
    </p:spTree>
    <p:extLst>
      <p:ext uri="{BB962C8B-B14F-4D97-AF65-F5344CB8AC3E}">
        <p14:creationId xmlns:p14="http://schemas.microsoft.com/office/powerpoint/2010/main" val="499915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a:t>(12 of 17)</a:t>
            </a:r>
            <a:endParaRPr lang="en-US" dirty="0"/>
          </a:p>
        </p:txBody>
      </p:sp>
      <p:sp>
        <p:nvSpPr>
          <p:cNvPr id="3" name="Text Placeholder 2"/>
          <p:cNvSpPr>
            <a:spLocks noGrp="1"/>
          </p:cNvSpPr>
          <p:nvPr>
            <p:ph type="body" idx="1"/>
          </p:nvPr>
        </p:nvSpPr>
        <p:spPr/>
        <p:txBody>
          <a:bodyPr/>
          <a:lstStyle/>
          <a:p>
            <a:r>
              <a:rPr lang="en-US" altLang="en-US" sz="2400" dirty="0">
                <a:latin typeface="+mn-lt"/>
              </a:rPr>
              <a:t>In the end, this algorithm will end up making</a:t>
            </a:r>
            <a:endParaRPr lang="en-US" sz="2400" dirty="0">
              <a:latin typeface="+mn-lt"/>
            </a:endParaRPr>
          </a:p>
        </p:txBody>
      </p:sp>
      <p:graphicFrame>
        <p:nvGraphicFramePr>
          <p:cNvPr id="14" name="Object 13" descr="Left parenthesis n minus 1 right parenthesis + left parenthesis n minus 2 right parenthesis + and so on  2 + 1 or start fraction n 2 over 2 end fraction minus start fraction n over 2 end fraction"/>
          <p:cNvGraphicFramePr>
            <a:graphicFrameLocks noChangeAspect="1"/>
          </p:cNvGraphicFramePr>
          <p:nvPr>
            <p:extLst>
              <p:ext uri="{D42A27DB-BD31-4B8C-83A1-F6EECF244321}">
                <p14:modId xmlns:p14="http://schemas.microsoft.com/office/powerpoint/2010/main" val="433997334"/>
              </p:ext>
            </p:extLst>
          </p:nvPr>
        </p:nvGraphicFramePr>
        <p:xfrm>
          <a:off x="737121" y="2067918"/>
          <a:ext cx="4229781" cy="697465"/>
        </p:xfrm>
        <a:graphic>
          <a:graphicData uri="http://schemas.openxmlformats.org/presentationml/2006/ole">
            <mc:AlternateContent xmlns:mc="http://schemas.openxmlformats.org/markup-compatibility/2006">
              <mc:Choice xmlns:v="urn:schemas-microsoft-com:vml" Requires="v">
                <p:oleObj spid="_x0000_s7988" name="Equation" r:id="rId3" imgW="2387520" imgH="393480" progId="Equation.DSMT4">
                  <p:embed/>
                </p:oleObj>
              </mc:Choice>
              <mc:Fallback>
                <p:oleObj name="Equation" r:id="rId3" imgW="2387520" imgH="393480" progId="Equation.DSMT4">
                  <p:embed/>
                  <p:pic>
                    <p:nvPicPr>
                      <p:cNvPr id="0" name=""/>
                      <p:cNvPicPr/>
                      <p:nvPr/>
                    </p:nvPicPr>
                    <p:blipFill>
                      <a:blip r:embed="rId4"/>
                      <a:stretch>
                        <a:fillRect/>
                      </a:stretch>
                    </p:blipFill>
                    <p:spPr>
                      <a:xfrm>
                        <a:off x="737121" y="2067918"/>
                        <a:ext cx="4229781" cy="697465"/>
                      </a:xfrm>
                      <a:prstGeom prst="rect">
                        <a:avLst/>
                      </a:prstGeom>
                    </p:spPr>
                  </p:pic>
                </p:oleObj>
              </mc:Fallback>
            </mc:AlternateContent>
          </a:graphicData>
        </a:graphic>
      </p:graphicFrame>
      <p:sp>
        <p:nvSpPr>
          <p:cNvPr id="4" name="Content Placeholder 3"/>
          <p:cNvSpPr>
            <a:spLocks noGrp="1"/>
          </p:cNvSpPr>
          <p:nvPr>
            <p:ph sz="quarter" idx="13"/>
          </p:nvPr>
        </p:nvSpPr>
        <p:spPr>
          <a:xfrm>
            <a:off x="5001912" y="2237117"/>
            <a:ext cx="3507463" cy="353276"/>
          </a:xfrm>
        </p:spPr>
        <p:txBody>
          <a:bodyPr anchor="ctr"/>
          <a:lstStyle/>
          <a:p>
            <a:pPr marL="432" indent="0">
              <a:buNone/>
            </a:pPr>
            <a:r>
              <a:rPr lang="en-US" altLang="en-US" sz="2400" dirty="0">
                <a:latin typeface="+mn-lt"/>
              </a:rPr>
              <a:t>comparisons.</a:t>
            </a:r>
            <a:endParaRPr lang="en-US" sz="2400" dirty="0">
              <a:latin typeface="+mn-lt"/>
            </a:endParaRPr>
          </a:p>
        </p:txBody>
      </p:sp>
      <p:sp>
        <p:nvSpPr>
          <p:cNvPr id="5" name="Content Placeholder 4"/>
          <p:cNvSpPr>
            <a:spLocks noGrp="1"/>
          </p:cNvSpPr>
          <p:nvPr>
            <p:ph sz="quarter" idx="14"/>
          </p:nvPr>
        </p:nvSpPr>
        <p:spPr>
          <a:xfrm>
            <a:off x="457200" y="2981629"/>
            <a:ext cx="3049040" cy="443955"/>
          </a:xfrm>
        </p:spPr>
        <p:txBody>
          <a:bodyPr anchor="ctr"/>
          <a:lstStyle/>
          <a:p>
            <a:pPr marL="255600"/>
            <a:r>
              <a:rPr lang="en-US" altLang="en-US" sz="2400" dirty="0">
                <a:latin typeface="+mn-lt"/>
              </a:rPr>
              <a:t>As </a:t>
            </a:r>
            <a:r>
              <a:rPr lang="en-US" altLang="en-US" sz="2400" i="1" dirty="0">
                <a:latin typeface="+mn-lt"/>
              </a:rPr>
              <a:t>n</a:t>
            </a:r>
            <a:r>
              <a:rPr lang="en-US" altLang="en-US" sz="2400" dirty="0">
                <a:latin typeface="+mn-lt"/>
              </a:rPr>
              <a:t> increases, the</a:t>
            </a:r>
            <a:endParaRPr lang="en-US" sz="2400" dirty="0">
              <a:latin typeface="+mn-lt"/>
            </a:endParaRPr>
          </a:p>
        </p:txBody>
      </p:sp>
      <p:graphicFrame>
        <p:nvGraphicFramePr>
          <p:cNvPr id="15" name="Object 14" descr="N squared"/>
          <p:cNvGraphicFramePr>
            <a:graphicFrameLocks noChangeAspect="1"/>
          </p:cNvGraphicFramePr>
          <p:nvPr>
            <p:extLst>
              <p:ext uri="{D42A27DB-BD31-4B8C-83A1-F6EECF244321}">
                <p14:modId xmlns:p14="http://schemas.microsoft.com/office/powerpoint/2010/main" val="2814821659"/>
              </p:ext>
            </p:extLst>
          </p:nvPr>
        </p:nvGraphicFramePr>
        <p:xfrm>
          <a:off x="3540919" y="3000950"/>
          <a:ext cx="337483" cy="337483"/>
        </p:xfrm>
        <a:graphic>
          <a:graphicData uri="http://schemas.openxmlformats.org/presentationml/2006/ole">
            <mc:AlternateContent xmlns:mc="http://schemas.openxmlformats.org/markup-compatibility/2006">
              <mc:Choice xmlns:v="urn:schemas-microsoft-com:vml" Requires="v">
                <p:oleObj spid="_x0000_s7989" name="Equation" r:id="rId5" imgW="190440" imgH="190440" progId="Equation.DSMT4">
                  <p:embed/>
                </p:oleObj>
              </mc:Choice>
              <mc:Fallback>
                <p:oleObj name="Equation" r:id="rId5" imgW="190440" imgH="190440" progId="Equation.DSMT4">
                  <p:embed/>
                  <p:pic>
                    <p:nvPicPr>
                      <p:cNvPr id="0" name=""/>
                      <p:cNvPicPr/>
                      <p:nvPr/>
                    </p:nvPicPr>
                    <p:blipFill>
                      <a:blip r:embed="rId6"/>
                      <a:stretch>
                        <a:fillRect/>
                      </a:stretch>
                    </p:blipFill>
                    <p:spPr>
                      <a:xfrm>
                        <a:off x="3540919" y="3000950"/>
                        <a:ext cx="337483" cy="337483"/>
                      </a:xfrm>
                      <a:prstGeom prst="rect">
                        <a:avLst/>
                      </a:prstGeom>
                    </p:spPr>
                  </p:pic>
                </p:oleObj>
              </mc:Fallback>
            </mc:AlternateContent>
          </a:graphicData>
        </a:graphic>
      </p:graphicFrame>
      <p:sp>
        <p:nvSpPr>
          <p:cNvPr id="6" name="Content Placeholder 5"/>
          <p:cNvSpPr>
            <a:spLocks noGrp="1"/>
          </p:cNvSpPr>
          <p:nvPr>
            <p:ph sz="quarter" idx="15"/>
          </p:nvPr>
        </p:nvSpPr>
        <p:spPr>
          <a:xfrm>
            <a:off x="3913081" y="2996813"/>
            <a:ext cx="4606120" cy="428771"/>
          </a:xfrm>
        </p:spPr>
        <p:txBody>
          <a:bodyPr anchor="ctr"/>
          <a:lstStyle/>
          <a:p>
            <a:pPr marL="0" indent="0">
              <a:buNone/>
            </a:pPr>
            <a:r>
              <a:rPr lang="en-US" altLang="en-US" sz="2400" dirty="0">
                <a:latin typeface="+mn-lt"/>
              </a:rPr>
              <a:t>term dominates and the </a:t>
            </a:r>
            <a:r>
              <a:rPr lang="en-US" altLang="en-US" sz="2400" i="1" dirty="0">
                <a:latin typeface="+mn-lt"/>
              </a:rPr>
              <a:t>n</a:t>
            </a:r>
            <a:r>
              <a:rPr lang="en-US" altLang="en-US" sz="2400" dirty="0">
                <a:latin typeface="+mn-lt"/>
              </a:rPr>
              <a:t> </a:t>
            </a:r>
            <a:r>
              <a:rPr lang="en-US" altLang="en-US" sz="2400" dirty="0" smtClean="0">
                <a:latin typeface="+mn-lt"/>
              </a:rPr>
              <a:t>term</a:t>
            </a:r>
            <a:endParaRPr lang="en-US" sz="2400" dirty="0">
              <a:latin typeface="+mn-lt"/>
            </a:endParaRPr>
          </a:p>
        </p:txBody>
      </p:sp>
      <p:sp>
        <p:nvSpPr>
          <p:cNvPr id="7" name="Content Placeholder 6"/>
          <p:cNvSpPr>
            <a:spLocks noGrp="1"/>
          </p:cNvSpPr>
          <p:nvPr>
            <p:ph sz="quarter" idx="16"/>
          </p:nvPr>
        </p:nvSpPr>
        <p:spPr>
          <a:xfrm>
            <a:off x="737120" y="3472186"/>
            <a:ext cx="8114272" cy="386134"/>
          </a:xfrm>
        </p:spPr>
        <p:txBody>
          <a:bodyPr anchor="ctr"/>
          <a:lstStyle/>
          <a:p>
            <a:pPr marL="0" indent="0">
              <a:buNone/>
            </a:pPr>
            <a:r>
              <a:rPr lang="en-US" altLang="en-US" sz="2400" dirty="0" smtClean="0">
                <a:latin typeface="+mn-lt"/>
              </a:rPr>
              <a:t>becomes inconsequential</a:t>
            </a:r>
            <a:r>
              <a:rPr lang="en-US" altLang="en-US" sz="2400" dirty="0">
                <a:latin typeface="+mn-lt"/>
              </a:rPr>
              <a:t>. Again, Big O notation </a:t>
            </a:r>
            <a:r>
              <a:rPr lang="en-US" altLang="en-US" sz="2400" dirty="0" smtClean="0">
                <a:latin typeface="+mn-lt"/>
              </a:rPr>
              <a:t>highlights</a:t>
            </a:r>
            <a:endParaRPr lang="en-US" sz="2400" dirty="0">
              <a:latin typeface="+mn-lt"/>
            </a:endParaRPr>
          </a:p>
        </p:txBody>
      </p:sp>
      <p:graphicFrame>
        <p:nvGraphicFramePr>
          <p:cNvPr id="16" name="Object 15" descr="the N squared"/>
          <p:cNvGraphicFramePr>
            <a:graphicFrameLocks noChangeAspect="1"/>
          </p:cNvGraphicFramePr>
          <p:nvPr>
            <p:extLst>
              <p:ext uri="{D42A27DB-BD31-4B8C-83A1-F6EECF244321}">
                <p14:modId xmlns:p14="http://schemas.microsoft.com/office/powerpoint/2010/main" val="2541012591"/>
              </p:ext>
            </p:extLst>
          </p:nvPr>
        </p:nvGraphicFramePr>
        <p:xfrm>
          <a:off x="854639" y="3870901"/>
          <a:ext cx="794591" cy="422902"/>
        </p:xfrm>
        <a:graphic>
          <a:graphicData uri="http://schemas.openxmlformats.org/presentationml/2006/ole">
            <mc:AlternateContent xmlns:mc="http://schemas.openxmlformats.org/markup-compatibility/2006">
              <mc:Choice xmlns:v="urn:schemas-microsoft-com:vml" Requires="v">
                <p:oleObj spid="_x0000_s7990" name="Equation" r:id="rId7" imgW="444240" imgH="228600" progId="Equation.DSMT4">
                  <p:embed/>
                </p:oleObj>
              </mc:Choice>
              <mc:Fallback>
                <p:oleObj name="Equation" r:id="rId7" imgW="444240" imgH="228600" progId="Equation.DSMT4">
                  <p:embed/>
                  <p:pic>
                    <p:nvPicPr>
                      <p:cNvPr id="15" name="Object 14"/>
                      <p:cNvPicPr/>
                      <p:nvPr/>
                    </p:nvPicPr>
                    <p:blipFill>
                      <a:blip r:embed="rId8"/>
                      <a:stretch>
                        <a:fillRect/>
                      </a:stretch>
                    </p:blipFill>
                    <p:spPr>
                      <a:xfrm>
                        <a:off x="854639" y="3870901"/>
                        <a:ext cx="794591" cy="422902"/>
                      </a:xfrm>
                      <a:prstGeom prst="rect">
                        <a:avLst/>
                      </a:prstGeom>
                    </p:spPr>
                  </p:pic>
                </p:oleObj>
              </mc:Fallback>
            </mc:AlternateContent>
          </a:graphicData>
        </a:graphic>
      </p:graphicFrame>
      <p:sp>
        <p:nvSpPr>
          <p:cNvPr id="8" name="Content Placeholder 7"/>
          <p:cNvSpPr>
            <a:spLocks noGrp="1"/>
          </p:cNvSpPr>
          <p:nvPr>
            <p:ph sz="quarter" idx="17"/>
          </p:nvPr>
        </p:nvSpPr>
        <p:spPr>
          <a:xfrm>
            <a:off x="1734156" y="3912355"/>
            <a:ext cx="1955932" cy="332096"/>
          </a:xfrm>
        </p:spPr>
        <p:txBody>
          <a:bodyPr anchor="ctr"/>
          <a:lstStyle/>
          <a:p>
            <a:pPr marL="0" indent="0">
              <a:buNone/>
            </a:pPr>
            <a:r>
              <a:rPr lang="en-US" altLang="en-US" sz="2400" dirty="0">
                <a:latin typeface="+mn-lt"/>
              </a:rPr>
              <a:t>term, </a:t>
            </a:r>
            <a:r>
              <a:rPr lang="en-US" altLang="en-US" sz="2400" dirty="0" smtClean="0">
                <a:latin typeface="+mn-lt"/>
              </a:rPr>
              <a:t>leaving</a:t>
            </a:r>
            <a:endParaRPr lang="en-US" altLang="en-US" sz="2400" dirty="0">
              <a:latin typeface="+mn-lt"/>
            </a:endParaRPr>
          </a:p>
        </p:txBody>
      </p:sp>
      <p:graphicFrame>
        <p:nvGraphicFramePr>
          <p:cNvPr id="17" name="Object 16" descr="N squared halves."/>
          <p:cNvGraphicFramePr>
            <a:graphicFrameLocks noChangeAspect="1"/>
          </p:cNvGraphicFramePr>
          <p:nvPr>
            <p:extLst>
              <p:ext uri="{D42A27DB-BD31-4B8C-83A1-F6EECF244321}">
                <p14:modId xmlns:p14="http://schemas.microsoft.com/office/powerpoint/2010/main" val="1615328150"/>
              </p:ext>
            </p:extLst>
          </p:nvPr>
        </p:nvGraphicFramePr>
        <p:xfrm>
          <a:off x="3775701" y="3779316"/>
          <a:ext cx="430786" cy="666251"/>
        </p:xfrm>
        <a:graphic>
          <a:graphicData uri="http://schemas.openxmlformats.org/presentationml/2006/ole">
            <mc:AlternateContent xmlns:mc="http://schemas.openxmlformats.org/markup-compatibility/2006">
              <mc:Choice xmlns:v="urn:schemas-microsoft-com:vml" Requires="v">
                <p:oleObj spid="_x0000_s7991" name="Equation" r:id="rId9" imgW="279360" imgH="419040" progId="Equation.DSMT4">
                  <p:embed/>
                </p:oleObj>
              </mc:Choice>
              <mc:Fallback>
                <p:oleObj name="Equation" r:id="rId9" imgW="279360" imgH="419040" progId="Equation.DSMT4">
                  <p:embed/>
                  <p:pic>
                    <p:nvPicPr>
                      <p:cNvPr id="16" name="Object 15"/>
                      <p:cNvPicPr/>
                      <p:nvPr/>
                    </p:nvPicPr>
                    <p:blipFill>
                      <a:blip r:embed="rId10"/>
                      <a:stretch>
                        <a:fillRect/>
                      </a:stretch>
                    </p:blipFill>
                    <p:spPr>
                      <a:xfrm>
                        <a:off x="3775701" y="3779316"/>
                        <a:ext cx="430786" cy="666251"/>
                      </a:xfrm>
                      <a:prstGeom prst="rect">
                        <a:avLst/>
                      </a:prstGeom>
                    </p:spPr>
                  </p:pic>
                </p:oleObj>
              </mc:Fallback>
            </mc:AlternateContent>
          </a:graphicData>
        </a:graphic>
      </p:graphicFrame>
      <p:sp>
        <p:nvSpPr>
          <p:cNvPr id="9" name="Content Placeholder 8"/>
          <p:cNvSpPr>
            <a:spLocks noGrp="1"/>
          </p:cNvSpPr>
          <p:nvPr>
            <p:ph sz="quarter" idx="18"/>
          </p:nvPr>
        </p:nvSpPr>
        <p:spPr>
          <a:xfrm>
            <a:off x="457200" y="4597184"/>
            <a:ext cx="8270544" cy="677746"/>
          </a:xfrm>
        </p:spPr>
        <p:txBody>
          <a:bodyPr anchor="ctr"/>
          <a:lstStyle/>
          <a:p>
            <a:pPr marL="255600" indent="-255600"/>
            <a:r>
              <a:rPr lang="en-US" altLang="en-US" sz="2400" dirty="0">
                <a:latin typeface="+mn-lt"/>
              </a:rPr>
              <a:t>But as we’ll soon see, constant factors are omitted in Big O notation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912577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a:t>(13 of 17)</a:t>
            </a:r>
            <a:endParaRPr lang="en-US" dirty="0"/>
          </a:p>
        </p:txBody>
      </p:sp>
      <p:sp>
        <p:nvSpPr>
          <p:cNvPr id="3" name="Text Placeholder 2"/>
          <p:cNvSpPr>
            <a:spLocks noGrp="1"/>
          </p:cNvSpPr>
          <p:nvPr>
            <p:ph type="body" idx="1"/>
          </p:nvPr>
        </p:nvSpPr>
        <p:spPr>
          <a:xfrm>
            <a:off x="457200" y="1600200"/>
            <a:ext cx="8229600" cy="766763"/>
          </a:xfrm>
        </p:spPr>
        <p:txBody>
          <a:bodyPr anchor="ctr"/>
          <a:lstStyle/>
          <a:p>
            <a:r>
              <a:rPr lang="en-US" altLang="en-US" sz="2200" dirty="0">
                <a:latin typeface="+mn-lt"/>
              </a:rPr>
              <a:t>Big O is concerned with how an algorithm’s runtime grows in relation to the number of items processed.</a:t>
            </a:r>
            <a:endParaRPr lang="en-US" sz="2200" dirty="0">
              <a:latin typeface="+mn-lt"/>
            </a:endParaRPr>
          </a:p>
        </p:txBody>
      </p:sp>
      <p:sp>
        <p:nvSpPr>
          <p:cNvPr id="4" name="Content Placeholder 3"/>
          <p:cNvSpPr>
            <a:spLocks noGrp="1"/>
          </p:cNvSpPr>
          <p:nvPr>
            <p:ph sz="quarter" idx="13"/>
          </p:nvPr>
        </p:nvSpPr>
        <p:spPr>
          <a:xfrm>
            <a:off x="457200" y="2523723"/>
            <a:ext cx="4278573" cy="389529"/>
          </a:xfrm>
        </p:spPr>
        <p:txBody>
          <a:bodyPr anchor="ctr"/>
          <a:lstStyle/>
          <a:p>
            <a:pPr marL="255600"/>
            <a:r>
              <a:rPr lang="en-US" altLang="en-US" sz="2200" dirty="0">
                <a:latin typeface="+mn-lt"/>
              </a:rPr>
              <a:t>Suppose an algorithm requires</a:t>
            </a:r>
            <a:endParaRPr lang="en-US" sz="2200" dirty="0">
              <a:latin typeface="+mn-lt"/>
            </a:endParaRPr>
          </a:p>
        </p:txBody>
      </p:sp>
      <p:graphicFrame>
        <p:nvGraphicFramePr>
          <p:cNvPr id="16" name="Object 15" descr="N squared"/>
          <p:cNvGraphicFramePr>
            <a:graphicFrameLocks noChangeAspect="1"/>
          </p:cNvGraphicFramePr>
          <p:nvPr>
            <p:extLst>
              <p:ext uri="{D42A27DB-BD31-4B8C-83A1-F6EECF244321}">
                <p14:modId xmlns:p14="http://schemas.microsoft.com/office/powerpoint/2010/main" val="4141392720"/>
              </p:ext>
            </p:extLst>
          </p:nvPr>
        </p:nvGraphicFramePr>
        <p:xfrm>
          <a:off x="4708421" y="2510226"/>
          <a:ext cx="337483" cy="337483"/>
        </p:xfrm>
        <a:graphic>
          <a:graphicData uri="http://schemas.openxmlformats.org/presentationml/2006/ole">
            <mc:AlternateContent xmlns:mc="http://schemas.openxmlformats.org/markup-compatibility/2006">
              <mc:Choice xmlns:v="urn:schemas-microsoft-com:vml" Requires="v">
                <p:oleObj spid="_x0000_s2943" name="Equation" r:id="rId3" imgW="190440" imgH="190440" progId="Equation.DSMT4">
                  <p:embed/>
                </p:oleObj>
              </mc:Choice>
              <mc:Fallback>
                <p:oleObj name="Equation" r:id="rId3" imgW="190440" imgH="190440" progId="Equation.DSMT4">
                  <p:embed/>
                  <p:pic>
                    <p:nvPicPr>
                      <p:cNvPr id="15" name="Object 14"/>
                      <p:cNvPicPr/>
                      <p:nvPr/>
                    </p:nvPicPr>
                    <p:blipFill>
                      <a:blip r:embed="rId4"/>
                      <a:stretch>
                        <a:fillRect/>
                      </a:stretch>
                    </p:blipFill>
                    <p:spPr>
                      <a:xfrm>
                        <a:off x="4708421" y="2510226"/>
                        <a:ext cx="337483" cy="337483"/>
                      </a:xfrm>
                      <a:prstGeom prst="rect">
                        <a:avLst/>
                      </a:prstGeom>
                    </p:spPr>
                  </p:pic>
                </p:oleObj>
              </mc:Fallback>
            </mc:AlternateContent>
          </a:graphicData>
        </a:graphic>
      </p:graphicFrame>
      <p:sp>
        <p:nvSpPr>
          <p:cNvPr id="5" name="Content Placeholder 4"/>
          <p:cNvSpPr>
            <a:spLocks noGrp="1"/>
          </p:cNvSpPr>
          <p:nvPr>
            <p:ph sz="quarter" idx="14"/>
          </p:nvPr>
        </p:nvSpPr>
        <p:spPr>
          <a:xfrm>
            <a:off x="5018472" y="2585845"/>
            <a:ext cx="3714048" cy="265989"/>
          </a:xfrm>
        </p:spPr>
        <p:txBody>
          <a:bodyPr anchor="ctr"/>
          <a:lstStyle/>
          <a:p>
            <a:pPr marL="432" indent="0">
              <a:buNone/>
            </a:pPr>
            <a:r>
              <a:rPr lang="en-US" altLang="en-US" sz="2200" dirty="0">
                <a:latin typeface="+mn-lt"/>
              </a:rPr>
              <a:t>comparisons.</a:t>
            </a:r>
            <a:endParaRPr lang="en-US" sz="2200" dirty="0">
              <a:latin typeface="+mn-lt"/>
            </a:endParaRPr>
          </a:p>
        </p:txBody>
      </p:sp>
      <p:sp>
        <p:nvSpPr>
          <p:cNvPr id="6" name="Content Placeholder 5"/>
          <p:cNvSpPr>
            <a:spLocks noGrp="1"/>
          </p:cNvSpPr>
          <p:nvPr>
            <p:ph sz="quarter" idx="15"/>
          </p:nvPr>
        </p:nvSpPr>
        <p:spPr>
          <a:xfrm>
            <a:off x="457200" y="3119648"/>
            <a:ext cx="8229600" cy="1493294"/>
          </a:xfrm>
        </p:spPr>
        <p:txBody>
          <a:bodyPr anchor="ctr"/>
          <a:lstStyle/>
          <a:p>
            <a:pPr marL="255600" indent="-255600" eaLnBrk="1" hangingPunct="1"/>
            <a:r>
              <a:rPr lang="en-US" altLang="en-US" sz="2200" dirty="0">
                <a:latin typeface="+mn-lt"/>
              </a:rPr>
              <a:t>With four elements, the algorithm will require 16 comparisons; with eight elements, the algorithm will require 64 comparisons. </a:t>
            </a:r>
          </a:p>
          <a:p>
            <a:pPr marL="255600" indent="-255600" eaLnBrk="1" hangingPunct="1"/>
            <a:r>
              <a:rPr lang="en-US" altLang="en-US" sz="2200" dirty="0">
                <a:latin typeface="+mn-lt"/>
              </a:rPr>
              <a:t>With this algorithm, doubling the number of elements quadruples the number of comparisons</a:t>
            </a:r>
            <a:r>
              <a:rPr lang="en-US" altLang="en-US" sz="2200" dirty="0" smtClean="0">
                <a:latin typeface="+mn-lt"/>
              </a:rPr>
              <a:t>.</a:t>
            </a:r>
            <a:endParaRPr lang="en-US" altLang="en-US" sz="2200" dirty="0">
              <a:latin typeface="+mn-lt"/>
            </a:endParaRPr>
          </a:p>
        </p:txBody>
      </p:sp>
      <p:sp>
        <p:nvSpPr>
          <p:cNvPr id="9" name="Content Placeholder 8"/>
          <p:cNvSpPr>
            <a:spLocks noGrp="1"/>
          </p:cNvSpPr>
          <p:nvPr>
            <p:ph sz="quarter" idx="16"/>
          </p:nvPr>
        </p:nvSpPr>
        <p:spPr>
          <a:xfrm>
            <a:off x="457200" y="4833344"/>
            <a:ext cx="5093208" cy="342189"/>
          </a:xfrm>
        </p:spPr>
        <p:txBody>
          <a:bodyPr anchor="ctr"/>
          <a:lstStyle/>
          <a:p>
            <a:pPr marL="255600" indent="-255600"/>
            <a:r>
              <a:rPr lang="en-US" altLang="en-US" sz="2200" dirty="0">
                <a:latin typeface="+mn-lt"/>
              </a:rPr>
              <a:t>Consider a similar algorithm requiring</a:t>
            </a:r>
            <a:endParaRPr lang="en-US" sz="2200" dirty="0">
              <a:latin typeface="+mn-lt"/>
            </a:endParaRPr>
          </a:p>
        </p:txBody>
      </p:sp>
      <p:graphicFrame>
        <p:nvGraphicFramePr>
          <p:cNvPr id="17" name="Object 16" descr="N squared halves"/>
          <p:cNvGraphicFramePr>
            <a:graphicFrameLocks noChangeAspect="1"/>
          </p:cNvGraphicFramePr>
          <p:nvPr>
            <p:extLst>
              <p:ext uri="{D42A27DB-BD31-4B8C-83A1-F6EECF244321}">
                <p14:modId xmlns:p14="http://schemas.microsoft.com/office/powerpoint/2010/main" val="1051976579"/>
              </p:ext>
            </p:extLst>
          </p:nvPr>
        </p:nvGraphicFramePr>
        <p:xfrm>
          <a:off x="5564664" y="4721939"/>
          <a:ext cx="324803" cy="612934"/>
        </p:xfrm>
        <a:graphic>
          <a:graphicData uri="http://schemas.openxmlformats.org/presentationml/2006/ole">
            <mc:AlternateContent xmlns:mc="http://schemas.openxmlformats.org/markup-compatibility/2006">
              <mc:Choice xmlns:v="urn:schemas-microsoft-com:vml" Requires="v">
                <p:oleObj spid="_x0000_s2944" name="Equation" r:id="rId5" imgW="228600" imgH="419040" progId="Equation.DSMT4">
                  <p:embed/>
                </p:oleObj>
              </mc:Choice>
              <mc:Fallback>
                <p:oleObj name="Equation" r:id="rId5" imgW="228600" imgH="419040" progId="Equation.DSMT4">
                  <p:embed/>
                  <p:pic>
                    <p:nvPicPr>
                      <p:cNvPr id="17" name="Object 16"/>
                      <p:cNvPicPr/>
                      <p:nvPr/>
                    </p:nvPicPr>
                    <p:blipFill>
                      <a:blip r:embed="rId6"/>
                      <a:stretch>
                        <a:fillRect/>
                      </a:stretch>
                    </p:blipFill>
                    <p:spPr>
                      <a:xfrm>
                        <a:off x="5564664" y="4721939"/>
                        <a:ext cx="324803" cy="612934"/>
                      </a:xfrm>
                      <a:prstGeom prst="rect">
                        <a:avLst/>
                      </a:prstGeom>
                    </p:spPr>
                  </p:pic>
                </p:oleObj>
              </mc:Fallback>
            </mc:AlternateContent>
          </a:graphicData>
        </a:graphic>
      </p:graphicFrame>
      <p:sp>
        <p:nvSpPr>
          <p:cNvPr id="10" name="Content Placeholder 9"/>
          <p:cNvSpPr>
            <a:spLocks noGrp="1"/>
          </p:cNvSpPr>
          <p:nvPr>
            <p:ph sz="quarter" idx="17"/>
          </p:nvPr>
        </p:nvSpPr>
        <p:spPr>
          <a:xfrm>
            <a:off x="5903722" y="4826756"/>
            <a:ext cx="2901813" cy="348777"/>
          </a:xfrm>
        </p:spPr>
        <p:txBody>
          <a:bodyPr anchor="ctr"/>
          <a:lstStyle/>
          <a:p>
            <a:pPr marL="0" indent="0">
              <a:buNone/>
            </a:pPr>
            <a:r>
              <a:rPr lang="en-US" altLang="en-US" sz="2200" dirty="0">
                <a:latin typeface="+mn-lt"/>
              </a:rPr>
              <a:t>comparisons.</a:t>
            </a:r>
            <a:endParaRPr lang="en-US" sz="2200" dirty="0">
              <a:latin typeface="+mn-lt"/>
            </a:endParaRPr>
          </a:p>
        </p:txBody>
      </p:sp>
      <p:sp>
        <p:nvSpPr>
          <p:cNvPr id="11" name="Content Placeholder 10"/>
          <p:cNvSpPr>
            <a:spLocks noGrp="1"/>
          </p:cNvSpPr>
          <p:nvPr>
            <p:ph sz="quarter" idx="18"/>
          </p:nvPr>
        </p:nvSpPr>
        <p:spPr>
          <a:xfrm>
            <a:off x="457200" y="5402403"/>
            <a:ext cx="8386550" cy="698144"/>
          </a:xfrm>
        </p:spPr>
        <p:txBody>
          <a:bodyPr anchor="ctr"/>
          <a:lstStyle/>
          <a:p>
            <a:pPr marL="255600" indent="-255600"/>
            <a:r>
              <a:rPr lang="en-US" altLang="en-US" sz="2200" dirty="0">
                <a:latin typeface="+mn-lt"/>
              </a:rPr>
              <a:t>With four elements, the algorithm will require eight comparisons; with eight elements, 32 comparisons.</a:t>
            </a:r>
            <a:endParaRPr lang="en-US" sz="2200" dirty="0">
              <a:latin typeface="+mn-lt"/>
            </a:endParaRPr>
          </a:p>
        </p:txBody>
      </p:sp>
    </p:spTree>
    <p:extLst>
      <p:ext uri="{BB962C8B-B14F-4D97-AF65-F5344CB8AC3E}">
        <p14:creationId xmlns:p14="http://schemas.microsoft.com/office/powerpoint/2010/main" val="25162519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a:t>(14 of 17)</a:t>
            </a:r>
            <a:endParaRPr lang="en-US" dirty="0"/>
          </a:p>
        </p:txBody>
      </p:sp>
      <p:sp>
        <p:nvSpPr>
          <p:cNvPr id="3" name="Text Placeholder 2"/>
          <p:cNvSpPr>
            <a:spLocks noGrp="1"/>
          </p:cNvSpPr>
          <p:nvPr>
            <p:ph type="body" idx="1"/>
          </p:nvPr>
        </p:nvSpPr>
        <p:spPr>
          <a:xfrm>
            <a:off x="457200" y="1600201"/>
            <a:ext cx="8229600" cy="677862"/>
          </a:xfrm>
        </p:spPr>
        <p:txBody>
          <a:bodyPr anchor="ctr"/>
          <a:lstStyle/>
          <a:p>
            <a:r>
              <a:rPr lang="en-US" altLang="en-US" sz="2000" dirty="0">
                <a:latin typeface="+mn-lt"/>
              </a:rPr>
              <a:t>Again, doubling the number of elements quadruples the number of comparisons</a:t>
            </a:r>
            <a:r>
              <a:rPr lang="en-US" altLang="en-US" sz="2000" dirty="0" smtClean="0">
                <a:latin typeface="+mn-lt"/>
              </a:rPr>
              <a:t>.</a:t>
            </a:r>
            <a:endParaRPr lang="en-US" altLang="en-US" sz="2000" dirty="0">
              <a:latin typeface="+mn-lt"/>
            </a:endParaRPr>
          </a:p>
        </p:txBody>
      </p:sp>
      <p:sp>
        <p:nvSpPr>
          <p:cNvPr id="4" name="Content Placeholder 3"/>
          <p:cNvSpPr>
            <a:spLocks noGrp="1"/>
          </p:cNvSpPr>
          <p:nvPr>
            <p:ph sz="quarter" idx="13"/>
          </p:nvPr>
        </p:nvSpPr>
        <p:spPr>
          <a:xfrm>
            <a:off x="457200" y="2329911"/>
            <a:ext cx="8229600" cy="619096"/>
          </a:xfrm>
        </p:spPr>
        <p:txBody>
          <a:bodyPr anchor="ctr"/>
          <a:lstStyle/>
          <a:p>
            <a:pPr marL="255600"/>
            <a:r>
              <a:rPr lang="en-US" altLang="en-US" sz="2000" dirty="0">
                <a:latin typeface="+mn-lt"/>
              </a:rPr>
              <a:t>Both of these algorithms grow as the square of </a:t>
            </a:r>
            <a:r>
              <a:rPr lang="en-US" altLang="en-US" sz="2000" i="1" dirty="0">
                <a:latin typeface="+mn-lt"/>
              </a:rPr>
              <a:t>n</a:t>
            </a:r>
            <a:r>
              <a:rPr lang="en-US" altLang="en-US" sz="2000" dirty="0">
                <a:latin typeface="+mn-lt"/>
              </a:rPr>
              <a:t>, so Big O ignores the constant, and both algorithms are considered to be</a:t>
            </a:r>
            <a:endParaRPr lang="en-US" sz="2000" dirty="0">
              <a:latin typeface="+mn-lt"/>
            </a:endParaRPr>
          </a:p>
        </p:txBody>
      </p:sp>
      <p:graphicFrame>
        <p:nvGraphicFramePr>
          <p:cNvPr id="18" name="Object 17" descr="O times n squared"/>
          <p:cNvGraphicFramePr>
            <a:graphicFrameLocks noChangeAspect="1"/>
          </p:cNvGraphicFramePr>
          <p:nvPr>
            <p:extLst>
              <p:ext uri="{D42A27DB-BD31-4B8C-83A1-F6EECF244321}">
                <p14:modId xmlns:p14="http://schemas.microsoft.com/office/powerpoint/2010/main" val="3590850211"/>
              </p:ext>
            </p:extLst>
          </p:nvPr>
        </p:nvGraphicFramePr>
        <p:xfrm>
          <a:off x="7060307" y="2644322"/>
          <a:ext cx="653737" cy="368775"/>
        </p:xfrm>
        <a:graphic>
          <a:graphicData uri="http://schemas.openxmlformats.org/presentationml/2006/ole">
            <mc:AlternateContent xmlns:mc="http://schemas.openxmlformats.org/markup-compatibility/2006">
              <mc:Choice xmlns:v="urn:schemas-microsoft-com:vml" Requires="v">
                <p:oleObj spid="_x0000_s3944" name="Equation" r:id="rId3" imgW="495000" imgH="279360" progId="Equation.DSMT4">
                  <p:embed/>
                </p:oleObj>
              </mc:Choice>
              <mc:Fallback>
                <p:oleObj name="Equation" r:id="rId3" imgW="495000" imgH="279360" progId="Equation.DSMT4">
                  <p:embed/>
                  <p:pic>
                    <p:nvPicPr>
                      <p:cNvPr id="0" name=""/>
                      <p:cNvPicPr/>
                      <p:nvPr/>
                    </p:nvPicPr>
                    <p:blipFill>
                      <a:blip r:embed="rId4"/>
                      <a:stretch>
                        <a:fillRect/>
                      </a:stretch>
                    </p:blipFill>
                    <p:spPr>
                      <a:xfrm>
                        <a:off x="7060307" y="2644322"/>
                        <a:ext cx="653737" cy="368775"/>
                      </a:xfrm>
                      <a:prstGeom prst="rect">
                        <a:avLst/>
                      </a:prstGeom>
                    </p:spPr>
                  </p:pic>
                </p:oleObj>
              </mc:Fallback>
            </mc:AlternateContent>
          </a:graphicData>
        </a:graphic>
      </p:graphicFrame>
      <p:sp>
        <p:nvSpPr>
          <p:cNvPr id="5" name="Content Placeholder 4"/>
          <p:cNvSpPr>
            <a:spLocks noGrp="1"/>
          </p:cNvSpPr>
          <p:nvPr>
            <p:ph sz="quarter" idx="14"/>
          </p:nvPr>
        </p:nvSpPr>
        <p:spPr>
          <a:xfrm>
            <a:off x="457201" y="3002140"/>
            <a:ext cx="8229598" cy="606775"/>
          </a:xfrm>
        </p:spPr>
        <p:txBody>
          <a:bodyPr anchor="ctr"/>
          <a:lstStyle/>
          <a:p>
            <a:pPr marL="265113" indent="0">
              <a:buNone/>
            </a:pPr>
            <a:r>
              <a:rPr lang="en-US" altLang="en-US" sz="2000" dirty="0">
                <a:latin typeface="+mn-lt"/>
              </a:rPr>
              <a:t>referred to as quadratic </a:t>
            </a:r>
            <a:r>
              <a:rPr lang="en-US" altLang="en-US" sz="2000" dirty="0" smtClean="0">
                <a:latin typeface="+mn-lt"/>
              </a:rPr>
              <a:t>runtime </a:t>
            </a:r>
            <a:r>
              <a:rPr lang="en-US" altLang="en-US" sz="2000" dirty="0"/>
              <a:t>and pronounced “on the order of </a:t>
            </a:r>
            <a:r>
              <a:rPr lang="en-US" altLang="en-US" sz="2000" i="1" dirty="0"/>
              <a:t>n</a:t>
            </a:r>
            <a:r>
              <a:rPr lang="en-US" altLang="en-US" sz="2000" dirty="0"/>
              <a:t>-squared” or more simply “order </a:t>
            </a:r>
            <a:r>
              <a:rPr lang="en-US" altLang="en-US" sz="2000" i="1" dirty="0"/>
              <a:t>n</a:t>
            </a:r>
            <a:r>
              <a:rPr lang="en-US" altLang="en-US" sz="2000" dirty="0"/>
              <a:t>-squared</a:t>
            </a:r>
            <a:r>
              <a:rPr lang="en-US" altLang="en-US" sz="2000" dirty="0" smtClean="0"/>
              <a:t>.”</a:t>
            </a:r>
            <a:endParaRPr lang="en-US" sz="2000" dirty="0">
              <a:latin typeface="+mn-lt"/>
            </a:endParaRPr>
          </a:p>
        </p:txBody>
      </p:sp>
      <p:sp>
        <p:nvSpPr>
          <p:cNvPr id="6" name="Content Placeholder 5"/>
          <p:cNvSpPr>
            <a:spLocks noGrp="1"/>
          </p:cNvSpPr>
          <p:nvPr>
            <p:ph sz="quarter" idx="15"/>
          </p:nvPr>
        </p:nvSpPr>
        <p:spPr>
          <a:xfrm>
            <a:off x="457201" y="3709246"/>
            <a:ext cx="2350008" cy="442415"/>
          </a:xfrm>
        </p:spPr>
        <p:txBody>
          <a:bodyPr anchor="ctr"/>
          <a:lstStyle/>
          <a:p>
            <a:pPr marL="255600" indent="-255600"/>
            <a:r>
              <a:rPr lang="en-US" altLang="en-US" sz="2000" dirty="0">
                <a:latin typeface="+mn-lt"/>
              </a:rPr>
              <a:t>When </a:t>
            </a:r>
            <a:r>
              <a:rPr lang="en-US" altLang="en-US" sz="2000" i="1" dirty="0">
                <a:latin typeface="+mn-lt"/>
              </a:rPr>
              <a:t>n</a:t>
            </a:r>
            <a:r>
              <a:rPr lang="en-US" altLang="en-US" sz="2000" dirty="0">
                <a:latin typeface="+mn-lt"/>
              </a:rPr>
              <a:t> is small,</a:t>
            </a:r>
            <a:endParaRPr lang="en-US" sz="2000" dirty="0">
              <a:latin typeface="+mn-lt"/>
            </a:endParaRPr>
          </a:p>
        </p:txBody>
      </p:sp>
      <p:graphicFrame>
        <p:nvGraphicFramePr>
          <p:cNvPr id="19" name="Object 18" descr="O times n squared"/>
          <p:cNvGraphicFramePr>
            <a:graphicFrameLocks noChangeAspect="1"/>
          </p:cNvGraphicFramePr>
          <p:nvPr>
            <p:extLst>
              <p:ext uri="{D42A27DB-BD31-4B8C-83A1-F6EECF244321}">
                <p14:modId xmlns:p14="http://schemas.microsoft.com/office/powerpoint/2010/main" val="721046315"/>
              </p:ext>
            </p:extLst>
          </p:nvPr>
        </p:nvGraphicFramePr>
        <p:xfrm>
          <a:off x="2870697" y="3758697"/>
          <a:ext cx="673504" cy="412229"/>
        </p:xfrm>
        <a:graphic>
          <a:graphicData uri="http://schemas.openxmlformats.org/presentationml/2006/ole">
            <mc:AlternateContent xmlns:mc="http://schemas.openxmlformats.org/markup-compatibility/2006">
              <mc:Choice xmlns:v="urn:schemas-microsoft-com:vml" Requires="v">
                <p:oleObj spid="_x0000_s3945" name="Equation" r:id="rId5" imgW="457200" imgH="279360" progId="Equation.DSMT4">
                  <p:embed/>
                </p:oleObj>
              </mc:Choice>
              <mc:Fallback>
                <p:oleObj name="Equation" r:id="rId5" imgW="457200" imgH="279360" progId="Equation.DSMT4">
                  <p:embed/>
                  <p:pic>
                    <p:nvPicPr>
                      <p:cNvPr id="18" name="Object 17"/>
                      <p:cNvPicPr/>
                      <p:nvPr/>
                    </p:nvPicPr>
                    <p:blipFill>
                      <a:blip r:embed="rId6"/>
                      <a:stretch>
                        <a:fillRect/>
                      </a:stretch>
                    </p:blipFill>
                    <p:spPr>
                      <a:xfrm>
                        <a:off x="2870697" y="3758697"/>
                        <a:ext cx="673504" cy="412229"/>
                      </a:xfrm>
                      <a:prstGeom prst="rect">
                        <a:avLst/>
                      </a:prstGeom>
                    </p:spPr>
                  </p:pic>
                </p:oleObj>
              </mc:Fallback>
            </mc:AlternateContent>
          </a:graphicData>
        </a:graphic>
      </p:graphicFrame>
      <p:sp>
        <p:nvSpPr>
          <p:cNvPr id="7" name="Content Placeholder 6"/>
          <p:cNvSpPr>
            <a:spLocks noGrp="1"/>
          </p:cNvSpPr>
          <p:nvPr>
            <p:ph sz="quarter" idx="16"/>
          </p:nvPr>
        </p:nvSpPr>
        <p:spPr>
          <a:xfrm>
            <a:off x="3657601" y="3693298"/>
            <a:ext cx="5029198" cy="458363"/>
          </a:xfrm>
        </p:spPr>
        <p:txBody>
          <a:bodyPr anchor="ctr"/>
          <a:lstStyle/>
          <a:p>
            <a:pPr marL="0" indent="0">
              <a:buNone/>
            </a:pPr>
            <a:r>
              <a:rPr lang="en-US" altLang="en-US" sz="2000" dirty="0">
                <a:latin typeface="+mn-lt"/>
              </a:rPr>
              <a:t>algorithms (running on </a:t>
            </a:r>
            <a:r>
              <a:rPr lang="en-US" altLang="en-US" sz="2000" dirty="0" smtClean="0">
                <a:latin typeface="+mn-lt"/>
              </a:rPr>
              <a:t>today’s</a:t>
            </a:r>
            <a:endParaRPr lang="en-US" sz="2000" dirty="0">
              <a:latin typeface="+mn-lt"/>
            </a:endParaRPr>
          </a:p>
        </p:txBody>
      </p:sp>
      <p:sp>
        <p:nvSpPr>
          <p:cNvPr id="8" name="Content Placeholder 7"/>
          <p:cNvSpPr>
            <a:spLocks noGrp="1"/>
          </p:cNvSpPr>
          <p:nvPr>
            <p:ph sz="quarter" idx="17"/>
          </p:nvPr>
        </p:nvSpPr>
        <p:spPr>
          <a:xfrm>
            <a:off x="457201" y="4189808"/>
            <a:ext cx="7970289" cy="603489"/>
          </a:xfrm>
        </p:spPr>
        <p:txBody>
          <a:bodyPr anchor="ctr"/>
          <a:lstStyle/>
          <a:p>
            <a:pPr marL="265113" indent="0">
              <a:buNone/>
            </a:pPr>
            <a:r>
              <a:rPr lang="en-US" altLang="en-US" sz="2000" dirty="0">
                <a:latin typeface="+mn-lt"/>
              </a:rPr>
              <a:t>billions-of-operations-per-second personal computers) will not noticeably affect performance</a:t>
            </a:r>
            <a:r>
              <a:rPr lang="en-US" altLang="en-US" sz="2000" dirty="0" smtClean="0">
                <a:latin typeface="+mn-lt"/>
              </a:rPr>
              <a:t>.</a:t>
            </a:r>
            <a:endParaRPr lang="en-US" altLang="en-US" sz="2000" dirty="0">
              <a:latin typeface="+mn-lt"/>
            </a:endParaRPr>
          </a:p>
        </p:txBody>
      </p:sp>
      <p:sp>
        <p:nvSpPr>
          <p:cNvPr id="9" name="Content Placeholder 8"/>
          <p:cNvSpPr>
            <a:spLocks noGrp="1"/>
          </p:cNvSpPr>
          <p:nvPr>
            <p:ph sz="quarter" idx="18"/>
          </p:nvPr>
        </p:nvSpPr>
        <p:spPr>
          <a:xfrm>
            <a:off x="457200" y="4835794"/>
            <a:ext cx="8229600" cy="351428"/>
          </a:xfrm>
        </p:spPr>
        <p:txBody>
          <a:bodyPr anchor="ctr"/>
          <a:lstStyle/>
          <a:p>
            <a:pPr marL="255600" indent="-255600"/>
            <a:r>
              <a:rPr lang="en-US" altLang="en-US" sz="2000" dirty="0">
                <a:latin typeface="+mn-lt"/>
              </a:rPr>
              <a:t>But as </a:t>
            </a:r>
            <a:r>
              <a:rPr lang="en-US" altLang="en-US" sz="2000" i="1" dirty="0">
                <a:latin typeface="+mn-lt"/>
              </a:rPr>
              <a:t>n</a:t>
            </a:r>
            <a:r>
              <a:rPr lang="en-US" altLang="en-US" sz="2000" dirty="0">
                <a:latin typeface="+mn-lt"/>
              </a:rPr>
              <a:t> grows, you’ll start to notice the performance degradation</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3825221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a:t>(15 of 17)</a:t>
            </a:r>
            <a:endParaRPr lang="en-US" dirty="0"/>
          </a:p>
        </p:txBody>
      </p:sp>
      <p:sp>
        <p:nvSpPr>
          <p:cNvPr id="3" name="Text Placeholder 2"/>
          <p:cNvSpPr>
            <a:spLocks noGrp="1"/>
          </p:cNvSpPr>
          <p:nvPr>
            <p:ph type="body" idx="1"/>
          </p:nvPr>
        </p:nvSpPr>
        <p:spPr>
          <a:xfrm>
            <a:off x="457199" y="1600201"/>
            <a:ext cx="783626" cy="533400"/>
          </a:xfrm>
        </p:spPr>
        <p:txBody>
          <a:bodyPr/>
          <a:lstStyle/>
          <a:p>
            <a:r>
              <a:rPr lang="en-US" altLang="en-US" sz="2000" dirty="0">
                <a:latin typeface="+mn-lt"/>
              </a:rPr>
              <a:t>An</a:t>
            </a:r>
            <a:endParaRPr lang="en-US" sz="2000" dirty="0">
              <a:latin typeface="+mn-lt"/>
            </a:endParaRPr>
          </a:p>
        </p:txBody>
      </p:sp>
      <p:graphicFrame>
        <p:nvGraphicFramePr>
          <p:cNvPr id="14" name="Object 13" descr="O times n squared"/>
          <p:cNvGraphicFramePr>
            <a:graphicFrameLocks noChangeAspect="1"/>
          </p:cNvGraphicFramePr>
          <p:nvPr>
            <p:extLst>
              <p:ext uri="{D42A27DB-BD31-4B8C-83A1-F6EECF244321}">
                <p14:modId xmlns:p14="http://schemas.microsoft.com/office/powerpoint/2010/main" val="750331399"/>
              </p:ext>
            </p:extLst>
          </p:nvPr>
        </p:nvGraphicFramePr>
        <p:xfrm>
          <a:off x="1240825" y="1702258"/>
          <a:ext cx="751406" cy="459913"/>
        </p:xfrm>
        <a:graphic>
          <a:graphicData uri="http://schemas.openxmlformats.org/presentationml/2006/ole">
            <mc:AlternateContent xmlns:mc="http://schemas.openxmlformats.org/markup-compatibility/2006">
              <mc:Choice xmlns:v="urn:schemas-microsoft-com:vml" Requires="v">
                <p:oleObj spid="_x0000_s4952" name="Equation" r:id="rId3" imgW="457200" imgH="279360" progId="Equation.DSMT4">
                  <p:embed/>
                </p:oleObj>
              </mc:Choice>
              <mc:Fallback>
                <p:oleObj name="Equation" r:id="rId3" imgW="457200" imgH="279360" progId="Equation.DSMT4">
                  <p:embed/>
                  <p:pic>
                    <p:nvPicPr>
                      <p:cNvPr id="19" name="Object 18"/>
                      <p:cNvPicPr/>
                      <p:nvPr/>
                    </p:nvPicPr>
                    <p:blipFill>
                      <a:blip r:embed="rId4"/>
                      <a:stretch>
                        <a:fillRect/>
                      </a:stretch>
                    </p:blipFill>
                    <p:spPr>
                      <a:xfrm>
                        <a:off x="1240825" y="1702258"/>
                        <a:ext cx="751406" cy="459913"/>
                      </a:xfrm>
                      <a:prstGeom prst="rect">
                        <a:avLst/>
                      </a:prstGeom>
                    </p:spPr>
                  </p:pic>
                </p:oleObj>
              </mc:Fallback>
            </mc:AlternateContent>
          </a:graphicData>
        </a:graphic>
      </p:graphicFrame>
      <p:sp>
        <p:nvSpPr>
          <p:cNvPr id="4" name="Content Placeholder 3"/>
          <p:cNvSpPr>
            <a:spLocks noGrp="1"/>
          </p:cNvSpPr>
          <p:nvPr>
            <p:ph sz="quarter" idx="13"/>
          </p:nvPr>
        </p:nvSpPr>
        <p:spPr>
          <a:xfrm>
            <a:off x="1988459" y="1639437"/>
            <a:ext cx="6701516" cy="474660"/>
          </a:xfrm>
        </p:spPr>
        <p:txBody>
          <a:bodyPr/>
          <a:lstStyle/>
          <a:p>
            <a:pPr marL="432" indent="0">
              <a:buNone/>
            </a:pPr>
            <a:r>
              <a:rPr lang="en-US" altLang="en-US" sz="2000" dirty="0">
                <a:latin typeface="+mn-lt"/>
              </a:rPr>
              <a:t>algorithm running on a million-element array</a:t>
            </a:r>
            <a:endParaRPr lang="en-US" sz="2000" dirty="0">
              <a:latin typeface="+mn-lt"/>
            </a:endParaRPr>
          </a:p>
        </p:txBody>
      </p:sp>
      <p:sp>
        <p:nvSpPr>
          <p:cNvPr id="5" name="Content Placeholder 4"/>
          <p:cNvSpPr>
            <a:spLocks noGrp="1"/>
          </p:cNvSpPr>
          <p:nvPr>
            <p:ph sz="quarter" idx="14"/>
          </p:nvPr>
        </p:nvSpPr>
        <p:spPr>
          <a:xfrm>
            <a:off x="457200" y="2170568"/>
            <a:ext cx="8232776" cy="786721"/>
          </a:xfrm>
        </p:spPr>
        <p:txBody>
          <a:bodyPr anchor="ctr"/>
          <a:lstStyle/>
          <a:p>
            <a:pPr marL="265113" indent="0">
              <a:buNone/>
            </a:pPr>
            <a:r>
              <a:rPr lang="en-US" altLang="en-US" sz="2000" dirty="0">
                <a:latin typeface="+mn-lt"/>
              </a:rPr>
              <a:t>“operations” (where each could actually require several machine instructions to execute</a:t>
            </a:r>
            <a:r>
              <a:rPr lang="en-US" altLang="en-US" sz="2000" dirty="0" smtClean="0">
                <a:latin typeface="+mn-lt"/>
              </a:rPr>
              <a:t>).</a:t>
            </a:r>
            <a:endParaRPr lang="en-US" altLang="en-US" sz="2000" dirty="0">
              <a:latin typeface="+mn-lt"/>
            </a:endParaRPr>
          </a:p>
        </p:txBody>
      </p:sp>
      <p:sp>
        <p:nvSpPr>
          <p:cNvPr id="6" name="Content Placeholder 5"/>
          <p:cNvSpPr>
            <a:spLocks noGrp="1"/>
          </p:cNvSpPr>
          <p:nvPr>
            <p:ph sz="quarter" idx="15"/>
          </p:nvPr>
        </p:nvSpPr>
        <p:spPr>
          <a:xfrm>
            <a:off x="457201" y="3037118"/>
            <a:ext cx="8165591" cy="1137104"/>
          </a:xfrm>
        </p:spPr>
        <p:txBody>
          <a:bodyPr anchor="ctr"/>
          <a:lstStyle/>
          <a:p>
            <a:pPr marL="255600" indent="-255600" eaLnBrk="1" hangingPunct="1"/>
            <a:r>
              <a:rPr lang="en-US" altLang="en-US" sz="2000" dirty="0">
                <a:latin typeface="+mn-lt"/>
              </a:rPr>
              <a:t>This could require many minutes to execute</a:t>
            </a:r>
            <a:r>
              <a:rPr lang="en-US" altLang="en-US" sz="2000" dirty="0" smtClean="0">
                <a:latin typeface="+mn-lt"/>
              </a:rPr>
              <a:t>.</a:t>
            </a:r>
            <a:endParaRPr lang="en-US" altLang="en-US" sz="2000" dirty="0">
              <a:latin typeface="+mn-lt"/>
            </a:endParaRPr>
          </a:p>
          <a:p>
            <a:pPr marL="255600" indent="-255600" eaLnBrk="1" hangingPunct="1"/>
            <a:r>
              <a:rPr lang="en-US" altLang="en-US" sz="2000" dirty="0">
                <a:latin typeface="+mn-lt"/>
              </a:rPr>
              <a:t>A billion-element array would require a quintillion operations, a number so large that the algorithm could take decades</a:t>
            </a:r>
            <a:r>
              <a:rPr lang="en-US" altLang="en-US" sz="2000" dirty="0" smtClean="0">
                <a:latin typeface="+mn-lt"/>
              </a:rPr>
              <a:t>!</a:t>
            </a:r>
            <a:endParaRPr lang="en-US" sz="2000" dirty="0">
              <a:latin typeface="+mn-lt"/>
            </a:endParaRPr>
          </a:p>
        </p:txBody>
      </p:sp>
      <p:sp>
        <p:nvSpPr>
          <p:cNvPr id="7" name="Content Placeholder 6"/>
          <p:cNvSpPr>
            <a:spLocks noGrp="1"/>
          </p:cNvSpPr>
          <p:nvPr>
            <p:ph sz="quarter" idx="16"/>
          </p:nvPr>
        </p:nvSpPr>
        <p:spPr>
          <a:xfrm>
            <a:off x="457201" y="4267884"/>
            <a:ext cx="312056" cy="420233"/>
          </a:xfrm>
        </p:spPr>
        <p:txBody>
          <a:bodyPr/>
          <a:lstStyle/>
          <a:p>
            <a:pPr marL="255600" indent="-255600"/>
            <a:r>
              <a:rPr lang="en-US" sz="2000" dirty="0" smtClean="0">
                <a:latin typeface="+mn-lt"/>
              </a:rPr>
              <a:t> </a:t>
            </a:r>
            <a:endParaRPr lang="en-US" sz="2000" dirty="0">
              <a:latin typeface="+mn-lt"/>
            </a:endParaRPr>
          </a:p>
        </p:txBody>
      </p:sp>
      <p:graphicFrame>
        <p:nvGraphicFramePr>
          <p:cNvPr id="15" name="Object 14" descr="O times n squared"/>
          <p:cNvGraphicFramePr>
            <a:graphicFrameLocks noChangeAspect="1"/>
          </p:cNvGraphicFramePr>
          <p:nvPr>
            <p:extLst>
              <p:ext uri="{D42A27DB-BD31-4B8C-83A1-F6EECF244321}">
                <p14:modId xmlns:p14="http://schemas.microsoft.com/office/powerpoint/2010/main" val="397484988"/>
              </p:ext>
            </p:extLst>
          </p:nvPr>
        </p:nvGraphicFramePr>
        <p:xfrm>
          <a:off x="769256" y="4340678"/>
          <a:ext cx="736600" cy="450850"/>
        </p:xfrm>
        <a:graphic>
          <a:graphicData uri="http://schemas.openxmlformats.org/presentationml/2006/ole">
            <mc:AlternateContent xmlns:mc="http://schemas.openxmlformats.org/markup-compatibility/2006">
              <mc:Choice xmlns:v="urn:schemas-microsoft-com:vml" Requires="v">
                <p:oleObj spid="_x0000_s4953" name="Equation" r:id="rId5" imgW="457200" imgH="279360" progId="Equation.DSMT4">
                  <p:embed/>
                </p:oleObj>
              </mc:Choice>
              <mc:Fallback>
                <p:oleObj name="Equation" r:id="rId5" imgW="457200" imgH="279360" progId="Equation.DSMT4">
                  <p:embed/>
                  <p:pic>
                    <p:nvPicPr>
                      <p:cNvPr id="14" name="Object 13"/>
                      <p:cNvPicPr/>
                      <p:nvPr/>
                    </p:nvPicPr>
                    <p:blipFill>
                      <a:blip r:embed="rId4"/>
                      <a:stretch>
                        <a:fillRect/>
                      </a:stretch>
                    </p:blipFill>
                    <p:spPr>
                      <a:xfrm>
                        <a:off x="769256" y="4340678"/>
                        <a:ext cx="736600" cy="450850"/>
                      </a:xfrm>
                      <a:prstGeom prst="rect">
                        <a:avLst/>
                      </a:prstGeom>
                    </p:spPr>
                  </p:pic>
                </p:oleObj>
              </mc:Fallback>
            </mc:AlternateContent>
          </a:graphicData>
        </a:graphic>
      </p:graphicFrame>
      <p:sp>
        <p:nvSpPr>
          <p:cNvPr id="8" name="Content Placeholder 7"/>
          <p:cNvSpPr>
            <a:spLocks noGrp="1"/>
          </p:cNvSpPr>
          <p:nvPr>
            <p:ph sz="quarter" idx="17"/>
          </p:nvPr>
        </p:nvSpPr>
        <p:spPr>
          <a:xfrm>
            <a:off x="1451429" y="4325259"/>
            <a:ext cx="7238546" cy="410484"/>
          </a:xfrm>
        </p:spPr>
        <p:txBody>
          <a:bodyPr anchor="ctr"/>
          <a:lstStyle/>
          <a:p>
            <a:pPr marL="0" indent="0">
              <a:buNone/>
            </a:pPr>
            <a:r>
              <a:rPr lang="en-US" altLang="en-US" sz="2000" dirty="0">
                <a:latin typeface="+mn-lt"/>
              </a:rPr>
              <a:t>algorithms are easy to write, as you’ll see shortly.</a:t>
            </a:r>
            <a:endParaRPr lang="en-US" sz="2000" dirty="0">
              <a:latin typeface="+mn-lt"/>
            </a:endParaRPr>
          </a:p>
        </p:txBody>
      </p:sp>
      <p:sp>
        <p:nvSpPr>
          <p:cNvPr id="9" name="Content Placeholder 8"/>
          <p:cNvSpPr>
            <a:spLocks noGrp="1"/>
          </p:cNvSpPr>
          <p:nvPr>
            <p:ph sz="quarter" idx="18"/>
          </p:nvPr>
        </p:nvSpPr>
        <p:spPr>
          <a:xfrm>
            <a:off x="457199" y="4864323"/>
            <a:ext cx="8229601" cy="1390173"/>
          </a:xfrm>
        </p:spPr>
        <p:txBody>
          <a:bodyPr anchor="ctr"/>
          <a:lstStyle/>
          <a:p>
            <a:pPr marL="255600" indent="-255600" eaLnBrk="1" hangingPunct="1"/>
            <a:r>
              <a:rPr lang="en-US" altLang="en-US" sz="2000" dirty="0">
                <a:latin typeface="+mn-lt"/>
              </a:rPr>
              <a:t>You’ll also see algorithms with more favorable Big O measures</a:t>
            </a:r>
            <a:r>
              <a:rPr lang="en-US" altLang="en-US" sz="2000" dirty="0" smtClean="0">
                <a:latin typeface="+mn-lt"/>
              </a:rPr>
              <a:t>.</a:t>
            </a:r>
            <a:endParaRPr lang="en-US" altLang="en-US" sz="2000" dirty="0">
              <a:latin typeface="+mn-lt"/>
            </a:endParaRPr>
          </a:p>
          <a:p>
            <a:pPr marL="255600" indent="-255600" eaLnBrk="1" hangingPunct="1"/>
            <a:r>
              <a:rPr lang="en-US" altLang="en-US" sz="2000" dirty="0">
                <a:latin typeface="+mn-lt"/>
              </a:rPr>
              <a:t>These efficient algorithms often take more cleverness and effort to create, but their superior performance can be well worth the extra effort, especially as n gets large</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2050663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(16 of 17)</a:t>
            </a:r>
            <a:endParaRPr lang="en-IN" sz="2000" b="0" dirty="0"/>
          </a:p>
        </p:txBody>
      </p:sp>
      <p:sp>
        <p:nvSpPr>
          <p:cNvPr id="3" name="Text Placeholder 2"/>
          <p:cNvSpPr>
            <a:spLocks noGrp="1"/>
          </p:cNvSpPr>
          <p:nvPr>
            <p:ph type="body" idx="1"/>
          </p:nvPr>
        </p:nvSpPr>
        <p:spPr>
          <a:xfrm>
            <a:off x="457200" y="1600200"/>
            <a:ext cx="8229600" cy="4771571"/>
          </a:xfrm>
        </p:spPr>
        <p:txBody>
          <a:bodyPr/>
          <a:lstStyle/>
          <a:p>
            <a:pPr marL="109537" indent="0">
              <a:buNone/>
              <a:defRPr/>
            </a:pPr>
            <a:r>
              <a:rPr lang="en-US" sz="2000" b="1" dirty="0">
                <a:latin typeface="+mn-lt"/>
              </a:rPr>
              <a:t>Linear Search Runtime</a:t>
            </a:r>
          </a:p>
          <a:p>
            <a:pPr eaLnBrk="1" hangingPunct="1">
              <a:defRPr/>
            </a:pPr>
            <a:r>
              <a:rPr lang="en-US" sz="2000" dirty="0">
                <a:latin typeface="+mn-lt"/>
              </a:rPr>
              <a:t>The linear search algorithm runs in </a:t>
            </a:r>
            <a:r>
              <a:rPr lang="en-US" sz="2000" i="1" dirty="0">
                <a:latin typeface="+mn-lt"/>
              </a:rPr>
              <a:t>O</a:t>
            </a:r>
            <a:r>
              <a:rPr lang="en-US" sz="2000" dirty="0">
                <a:latin typeface="+mn-lt"/>
              </a:rPr>
              <a:t>(</a:t>
            </a:r>
            <a:r>
              <a:rPr lang="en-US" sz="2000" i="1" dirty="0">
                <a:latin typeface="+mn-lt"/>
              </a:rPr>
              <a:t>n</a:t>
            </a:r>
            <a:r>
              <a:rPr lang="en-US" sz="2000" dirty="0">
                <a:latin typeface="+mn-lt"/>
              </a:rPr>
              <a:t>) time</a:t>
            </a:r>
            <a:r>
              <a:rPr lang="en-US" sz="2000" dirty="0" smtClean="0">
                <a:latin typeface="+mn-lt"/>
              </a:rPr>
              <a:t>.</a:t>
            </a:r>
            <a:endParaRPr lang="en-US" sz="2000" dirty="0">
              <a:latin typeface="+mn-lt"/>
            </a:endParaRPr>
          </a:p>
          <a:p>
            <a:pPr eaLnBrk="1" hangingPunct="1">
              <a:defRPr/>
            </a:pPr>
            <a:r>
              <a:rPr lang="en-US" sz="2000" dirty="0">
                <a:latin typeface="+mn-lt"/>
              </a:rPr>
              <a:t>The worst case in this algorithm is that every element must be checked to determine whether the search item exists in the array</a:t>
            </a:r>
            <a:r>
              <a:rPr lang="en-US" sz="2000" dirty="0" smtClean="0">
                <a:latin typeface="+mn-lt"/>
              </a:rPr>
              <a:t>.</a:t>
            </a:r>
            <a:endParaRPr lang="en-US" sz="2000" dirty="0">
              <a:latin typeface="+mn-lt"/>
            </a:endParaRPr>
          </a:p>
          <a:p>
            <a:pPr eaLnBrk="1" hangingPunct="1">
              <a:defRPr/>
            </a:pPr>
            <a:r>
              <a:rPr lang="en-US" sz="2000" dirty="0">
                <a:latin typeface="+mn-lt"/>
              </a:rPr>
              <a:t>If the size of the array is doubled, the number of comparisons that the algorithm must perform is also doubled. </a:t>
            </a:r>
          </a:p>
          <a:p>
            <a:pPr eaLnBrk="1" hangingPunct="1">
              <a:defRPr/>
            </a:pPr>
            <a:r>
              <a:rPr lang="en-US" sz="2000" dirty="0">
                <a:latin typeface="+mn-lt"/>
              </a:rPr>
              <a:t>Linear search can provide outstanding performance if the element matching the search key happens to be at or near the front of the array.</a:t>
            </a:r>
          </a:p>
          <a:p>
            <a:pPr eaLnBrk="1" hangingPunct="1">
              <a:defRPr/>
            </a:pPr>
            <a:r>
              <a:rPr lang="en-US" sz="2000" dirty="0">
                <a:latin typeface="+mn-lt"/>
              </a:rPr>
              <a:t>But we seek algorithms that perform well, on average, across </a:t>
            </a:r>
            <a:r>
              <a:rPr lang="en-US" sz="2000" b="1" dirty="0">
                <a:latin typeface="+mn-lt"/>
              </a:rPr>
              <a:t>all</a:t>
            </a:r>
            <a:r>
              <a:rPr lang="en-US" sz="2000" dirty="0">
                <a:latin typeface="+mn-lt"/>
              </a:rPr>
              <a:t> searches, including those where the element matching the search key is near the end of the array</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95631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18.2.1 Linear Search </a:t>
            </a:r>
            <a:r>
              <a:rPr lang="en-US" sz="2000" b="0" dirty="0" smtClean="0"/>
              <a:t>(17 of 17)</a:t>
            </a:r>
            <a:endParaRPr lang="en-IN" sz="2000" b="0" dirty="0"/>
          </a:p>
        </p:txBody>
      </p:sp>
      <p:sp>
        <p:nvSpPr>
          <p:cNvPr id="3" name="Text Placeholder 2"/>
          <p:cNvSpPr>
            <a:spLocks noGrp="1"/>
          </p:cNvSpPr>
          <p:nvPr>
            <p:ph type="body" idx="1"/>
          </p:nvPr>
        </p:nvSpPr>
        <p:spPr>
          <a:xfrm>
            <a:off x="457200" y="1600200"/>
            <a:ext cx="8229600" cy="2637971"/>
          </a:xfrm>
        </p:spPr>
        <p:txBody>
          <a:bodyPr/>
          <a:lstStyle/>
          <a:p>
            <a:r>
              <a:rPr lang="en-US" altLang="en-US" sz="2400" dirty="0">
                <a:latin typeface="+mn-lt"/>
              </a:rPr>
              <a:t>Linear search is the easiest search algorithm to program, but it can be slow compared to other search algorithms</a:t>
            </a:r>
            <a:r>
              <a:rPr lang="en-US" altLang="en-US" sz="2400" dirty="0" smtClean="0">
                <a:latin typeface="+mn-lt"/>
              </a:rPr>
              <a:t>.</a:t>
            </a:r>
            <a:endParaRPr lang="en-US" altLang="en-US" sz="2400" dirty="0">
              <a:latin typeface="+mn-lt"/>
            </a:endParaRPr>
          </a:p>
          <a:p>
            <a:r>
              <a:rPr lang="en-US" altLang="en-US" sz="2400" dirty="0">
                <a:latin typeface="+mn-lt"/>
              </a:rPr>
              <a:t>If an app needs to perform many searches on large arrays, it may be better to implement a different, more efficient algorithm, such as the binary search, which we present in the next section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906588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18.1</a:t>
            </a:r>
          </a:p>
        </p:txBody>
      </p:sp>
      <p:sp>
        <p:nvSpPr>
          <p:cNvPr id="3" name="Text Placeholder 2"/>
          <p:cNvSpPr>
            <a:spLocks noGrp="1"/>
          </p:cNvSpPr>
          <p:nvPr>
            <p:ph type="body" idx="1"/>
          </p:nvPr>
        </p:nvSpPr>
        <p:spPr>
          <a:xfrm>
            <a:off x="457200" y="1600200"/>
            <a:ext cx="8229600" cy="1578429"/>
          </a:xfrm>
        </p:spPr>
        <p:txBody>
          <a:bodyPr/>
          <a:lstStyle/>
          <a:p>
            <a:pPr marL="0" indent="0">
              <a:buNone/>
            </a:pPr>
            <a:r>
              <a:rPr lang="en-IN" sz="2400" dirty="0">
                <a:latin typeface="+mn-lt"/>
              </a:rPr>
              <a:t>Sometimes the simplest algorithms perform poorly. Their virtue is that they’re easy to </a:t>
            </a:r>
            <a:r>
              <a:rPr lang="en-IN" sz="2400" dirty="0" smtClean="0">
                <a:latin typeface="+mn-lt"/>
              </a:rPr>
              <a:t>program, test </a:t>
            </a:r>
            <a:r>
              <a:rPr lang="en-IN" sz="2400" dirty="0">
                <a:latin typeface="+mn-lt"/>
              </a:rPr>
              <a:t>and debug. Sometimes more complex algorithms are required to realize </a:t>
            </a:r>
            <a:r>
              <a:rPr lang="en-IN" sz="2400" dirty="0" smtClean="0">
                <a:latin typeface="+mn-lt"/>
              </a:rPr>
              <a:t>maximum performance</a:t>
            </a:r>
            <a:r>
              <a:rPr lang="en-IN" sz="2400" dirty="0">
                <a:latin typeface="+mn-lt"/>
              </a:rPr>
              <a:t>.</a:t>
            </a:r>
          </a:p>
        </p:txBody>
      </p:sp>
    </p:spTree>
    <p:extLst>
      <p:ext uri="{BB962C8B-B14F-4D97-AF65-F5344CB8AC3E}">
        <p14:creationId xmlns:p14="http://schemas.microsoft.com/office/powerpoint/2010/main" val="748816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a:t>
            </a:r>
            <a:endParaRPr lang="en-IN" sz="2000" b="0" dirty="0"/>
          </a:p>
        </p:txBody>
      </p:sp>
      <p:sp>
        <p:nvSpPr>
          <p:cNvPr id="3" name="Text Placeholder 2"/>
          <p:cNvSpPr>
            <a:spLocks noGrp="1"/>
          </p:cNvSpPr>
          <p:nvPr>
            <p:ph type="body" idx="1"/>
          </p:nvPr>
        </p:nvSpPr>
        <p:spPr>
          <a:xfrm>
            <a:off x="457200" y="1600201"/>
            <a:ext cx="8229600" cy="4705066"/>
          </a:xfrm>
        </p:spPr>
        <p:txBody>
          <a:bodyPr/>
          <a:lstStyle/>
          <a:p>
            <a:pPr marL="0" indent="0">
              <a:spcBef>
                <a:spcPts val="800"/>
              </a:spcBef>
              <a:buNone/>
            </a:pPr>
            <a:r>
              <a:rPr lang="en-IN" sz="2200" b="1" dirty="0">
                <a:solidFill>
                  <a:schemeClr val="tx2"/>
                </a:solidFill>
                <a:latin typeface="+mn-lt"/>
              </a:rPr>
              <a:t>18.1</a:t>
            </a:r>
            <a:r>
              <a:rPr lang="en-IN" sz="2200" b="1" dirty="0">
                <a:latin typeface="+mn-lt"/>
              </a:rPr>
              <a:t> </a:t>
            </a:r>
            <a:r>
              <a:rPr lang="en-IN" sz="2200" dirty="0">
                <a:latin typeface="+mn-lt"/>
              </a:rPr>
              <a:t>Introduction</a:t>
            </a:r>
          </a:p>
          <a:p>
            <a:pPr marL="0" indent="0">
              <a:spcBef>
                <a:spcPts val="800"/>
              </a:spcBef>
              <a:buNone/>
            </a:pPr>
            <a:r>
              <a:rPr lang="en-IN" sz="2200" b="1" dirty="0">
                <a:solidFill>
                  <a:schemeClr val="tx2"/>
                </a:solidFill>
                <a:latin typeface="+mn-lt"/>
              </a:rPr>
              <a:t>18.2</a:t>
            </a:r>
            <a:r>
              <a:rPr lang="en-IN" sz="2200" b="1" dirty="0">
                <a:latin typeface="+mn-lt"/>
              </a:rPr>
              <a:t> </a:t>
            </a:r>
            <a:r>
              <a:rPr lang="en-IN" sz="2200" dirty="0">
                <a:latin typeface="+mn-lt"/>
              </a:rPr>
              <a:t>Searching Algorithms</a:t>
            </a:r>
          </a:p>
          <a:p>
            <a:pPr marL="487350" lvl="1" indent="0">
              <a:buNone/>
            </a:pPr>
            <a:r>
              <a:rPr lang="en-IN" sz="2200" dirty="0">
                <a:solidFill>
                  <a:schemeClr val="tx2"/>
                </a:solidFill>
                <a:latin typeface="+mn-lt"/>
              </a:rPr>
              <a:t>18.2.1</a:t>
            </a:r>
            <a:r>
              <a:rPr lang="en-IN" sz="2200" dirty="0">
                <a:latin typeface="+mn-lt"/>
              </a:rPr>
              <a:t> Linear Search</a:t>
            </a:r>
          </a:p>
          <a:p>
            <a:pPr marL="487350" lvl="1" indent="0">
              <a:buNone/>
            </a:pPr>
            <a:r>
              <a:rPr lang="en-IN" sz="2200" dirty="0">
                <a:solidFill>
                  <a:schemeClr val="tx2"/>
                </a:solidFill>
                <a:latin typeface="+mn-lt"/>
              </a:rPr>
              <a:t>18.2.2</a:t>
            </a:r>
            <a:r>
              <a:rPr lang="en-IN" sz="2200" dirty="0">
                <a:latin typeface="+mn-lt"/>
              </a:rPr>
              <a:t> Binary Search</a:t>
            </a:r>
          </a:p>
          <a:p>
            <a:pPr marL="0" indent="0">
              <a:spcBef>
                <a:spcPts val="800"/>
              </a:spcBef>
              <a:buNone/>
            </a:pPr>
            <a:r>
              <a:rPr lang="en-IN" sz="2200" b="1" dirty="0">
                <a:solidFill>
                  <a:schemeClr val="tx2"/>
                </a:solidFill>
                <a:latin typeface="+mn-lt"/>
              </a:rPr>
              <a:t>18.3</a:t>
            </a:r>
            <a:r>
              <a:rPr lang="en-IN" sz="2200" b="1" dirty="0">
                <a:latin typeface="+mn-lt"/>
              </a:rPr>
              <a:t> </a:t>
            </a:r>
            <a:r>
              <a:rPr lang="en-IN" sz="2200" dirty="0">
                <a:latin typeface="+mn-lt"/>
              </a:rPr>
              <a:t>Sorting Algorithms</a:t>
            </a:r>
          </a:p>
          <a:p>
            <a:pPr marL="487350" lvl="1" indent="0">
              <a:buNone/>
            </a:pPr>
            <a:r>
              <a:rPr lang="en-IN" sz="2200" dirty="0">
                <a:solidFill>
                  <a:schemeClr val="tx2"/>
                </a:solidFill>
                <a:latin typeface="+mn-lt"/>
              </a:rPr>
              <a:t>18.3.1</a:t>
            </a:r>
            <a:r>
              <a:rPr lang="en-IN" sz="2200" dirty="0">
                <a:latin typeface="+mn-lt"/>
              </a:rPr>
              <a:t> Selection Sort</a:t>
            </a:r>
          </a:p>
          <a:p>
            <a:pPr marL="487350" lvl="1" indent="0">
              <a:buNone/>
            </a:pPr>
            <a:r>
              <a:rPr lang="en-IN" sz="2200" dirty="0">
                <a:solidFill>
                  <a:schemeClr val="tx2"/>
                </a:solidFill>
                <a:latin typeface="+mn-lt"/>
              </a:rPr>
              <a:t>18.3.2</a:t>
            </a:r>
            <a:r>
              <a:rPr lang="en-IN" sz="2200" dirty="0">
                <a:latin typeface="+mn-lt"/>
              </a:rPr>
              <a:t> Insertion Sort</a:t>
            </a:r>
          </a:p>
          <a:p>
            <a:pPr marL="487350" lvl="1" indent="0">
              <a:buNone/>
            </a:pPr>
            <a:r>
              <a:rPr lang="en-IN" sz="2200" dirty="0">
                <a:solidFill>
                  <a:schemeClr val="tx2"/>
                </a:solidFill>
                <a:latin typeface="+mn-lt"/>
              </a:rPr>
              <a:t>18.3.3</a:t>
            </a:r>
            <a:r>
              <a:rPr lang="en-IN" sz="2200" dirty="0">
                <a:latin typeface="+mn-lt"/>
              </a:rPr>
              <a:t> Merge </a:t>
            </a:r>
            <a:r>
              <a:rPr lang="en-IN" sz="2200" dirty="0" smtClean="0">
                <a:latin typeface="+mn-lt"/>
              </a:rPr>
              <a:t>Sort</a:t>
            </a:r>
          </a:p>
          <a:p>
            <a:pPr marL="0" lvl="1" indent="0">
              <a:spcBef>
                <a:spcPts val="800"/>
              </a:spcBef>
              <a:buNone/>
            </a:pPr>
            <a:r>
              <a:rPr lang="en-IN" sz="2200" b="1" dirty="0">
                <a:solidFill>
                  <a:schemeClr val="tx2"/>
                </a:solidFill>
                <a:latin typeface="+mn-lt"/>
              </a:rPr>
              <a:t>18.4</a:t>
            </a:r>
            <a:r>
              <a:rPr lang="en-IN" sz="2200" b="1" dirty="0">
                <a:latin typeface="+mn-lt"/>
              </a:rPr>
              <a:t> </a:t>
            </a:r>
            <a:r>
              <a:rPr lang="en-IN" sz="2200" dirty="0">
                <a:latin typeface="+mn-lt"/>
              </a:rPr>
              <a:t>Summary of the Efficiency of Searching and Sorting </a:t>
            </a:r>
            <a:r>
              <a:rPr lang="en-IN" sz="2200" dirty="0" smtClean="0">
                <a:latin typeface="+mn-lt"/>
              </a:rPr>
              <a:t>Algorithms</a:t>
            </a:r>
          </a:p>
          <a:p>
            <a:pPr marL="0" lvl="1" indent="0">
              <a:spcBef>
                <a:spcPts val="800"/>
              </a:spcBef>
              <a:buNone/>
            </a:pPr>
            <a:r>
              <a:rPr lang="en-IN" sz="2200" b="1" dirty="0">
                <a:solidFill>
                  <a:schemeClr val="tx2"/>
                </a:solidFill>
                <a:latin typeface="+mn-lt"/>
              </a:rPr>
              <a:t>18.5</a:t>
            </a:r>
            <a:r>
              <a:rPr lang="en-IN" sz="2200" b="1" dirty="0">
                <a:latin typeface="+mn-lt"/>
              </a:rPr>
              <a:t> </a:t>
            </a:r>
            <a:r>
              <a:rPr lang="en-IN" sz="2200" dirty="0" smtClean="0">
                <a:latin typeface="+mn-lt"/>
              </a:rPr>
              <a:t>Wrap-Up</a:t>
            </a:r>
            <a:endParaRPr lang="en-IN" sz="2200" dirty="0">
              <a:latin typeface="+mn-lt"/>
            </a:endParaRPr>
          </a:p>
        </p:txBody>
      </p:sp>
    </p:spTree>
    <p:extLst>
      <p:ext uri="{BB962C8B-B14F-4D97-AF65-F5344CB8AC3E}">
        <p14:creationId xmlns:p14="http://schemas.microsoft.com/office/powerpoint/2010/main" val="15632579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18.2.2 Binary Search </a:t>
            </a:r>
            <a:r>
              <a:rPr lang="en-US" sz="2000" b="0" dirty="0" smtClean="0"/>
              <a:t>(1 of 10)</a:t>
            </a:r>
            <a:endParaRPr lang="en-IN" sz="2000" b="0" dirty="0"/>
          </a:p>
        </p:txBody>
      </p:sp>
      <p:sp>
        <p:nvSpPr>
          <p:cNvPr id="3" name="Text Placeholder 2"/>
          <p:cNvSpPr>
            <a:spLocks noGrp="1"/>
          </p:cNvSpPr>
          <p:nvPr>
            <p:ph type="body" idx="1"/>
          </p:nvPr>
        </p:nvSpPr>
        <p:spPr>
          <a:xfrm>
            <a:off x="457200" y="1600201"/>
            <a:ext cx="8120743" cy="4205514"/>
          </a:xfrm>
        </p:spPr>
        <p:txBody>
          <a:bodyPr/>
          <a:lstStyle/>
          <a:p>
            <a:pPr eaLnBrk="1" hangingPunct="1"/>
            <a:r>
              <a:rPr lang="en-US" altLang="en-US" sz="2200" dirty="0">
                <a:latin typeface="+mn-lt"/>
              </a:rPr>
              <a:t>The </a:t>
            </a:r>
            <a:r>
              <a:rPr lang="en-US" altLang="en-US" sz="2200" b="1" dirty="0">
                <a:solidFill>
                  <a:schemeClr val="tx1"/>
                </a:solidFill>
                <a:latin typeface="+mn-lt"/>
              </a:rPr>
              <a:t>binary search algorithm</a:t>
            </a:r>
            <a:r>
              <a:rPr lang="en-US" altLang="en-US" sz="2200" dirty="0">
                <a:solidFill>
                  <a:srgbClr val="0000FF"/>
                </a:solidFill>
                <a:latin typeface="+mn-lt"/>
              </a:rPr>
              <a:t> </a:t>
            </a:r>
            <a:r>
              <a:rPr lang="en-US" altLang="en-US" sz="2200" dirty="0">
                <a:latin typeface="+mn-lt"/>
              </a:rPr>
              <a:t>is more efficient than the linear search algorithm, but it requires that the array first be </a:t>
            </a:r>
            <a:r>
              <a:rPr lang="en-US" altLang="en-US" sz="2200" b="1" dirty="0">
                <a:latin typeface="+mn-lt"/>
              </a:rPr>
              <a:t>sorted</a:t>
            </a:r>
            <a:r>
              <a:rPr lang="en-US" altLang="en-US" sz="2200" dirty="0" smtClean="0">
                <a:latin typeface="+mn-lt"/>
              </a:rPr>
              <a:t>.</a:t>
            </a:r>
            <a:endParaRPr lang="en-US" altLang="en-US" sz="2200" dirty="0">
              <a:latin typeface="+mn-lt"/>
            </a:endParaRPr>
          </a:p>
          <a:p>
            <a:pPr eaLnBrk="1" hangingPunct="1"/>
            <a:r>
              <a:rPr lang="en-US" altLang="en-US" sz="2200" dirty="0">
                <a:latin typeface="+mn-lt"/>
              </a:rPr>
              <a:t>The first iteration of this algorithm tests the middle element in the array</a:t>
            </a:r>
            <a:r>
              <a:rPr lang="en-US" altLang="en-US" sz="2200" dirty="0" smtClean="0">
                <a:latin typeface="+mn-lt"/>
              </a:rPr>
              <a:t>.</a:t>
            </a:r>
            <a:endParaRPr lang="en-US" altLang="en-US" sz="2200" dirty="0">
              <a:latin typeface="+mn-lt"/>
            </a:endParaRPr>
          </a:p>
          <a:p>
            <a:pPr eaLnBrk="1" hangingPunct="1"/>
            <a:r>
              <a:rPr lang="en-US" altLang="en-US" sz="2200" dirty="0">
                <a:latin typeface="+mn-lt"/>
              </a:rPr>
              <a:t>If this matches the search key, the algorithm ends</a:t>
            </a:r>
            <a:r>
              <a:rPr lang="en-US" altLang="en-US" sz="2200" dirty="0" smtClean="0">
                <a:latin typeface="+mn-lt"/>
              </a:rPr>
              <a:t>.</a:t>
            </a:r>
            <a:endParaRPr lang="en-US" altLang="en-US" sz="2200" dirty="0">
              <a:latin typeface="+mn-lt"/>
            </a:endParaRPr>
          </a:p>
          <a:p>
            <a:pPr eaLnBrk="1" hangingPunct="1"/>
            <a:r>
              <a:rPr lang="en-US" altLang="en-US" sz="2200" dirty="0">
                <a:latin typeface="+mn-lt"/>
              </a:rPr>
              <a:t>Assuming the array is sorted in ascending order, if the search key is less than the middle element, the search key cannot match any element in the second half of the array and the algorithm continues with only the first half of the array (i.e., the first element up to, but not including, the middle element</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3024302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18.2.2 Binary Search </a:t>
            </a:r>
            <a:r>
              <a:rPr lang="en-US" sz="2000" b="0" dirty="0" smtClean="0"/>
              <a:t>(2 of 10</a:t>
            </a:r>
            <a:r>
              <a:rPr lang="en-US" sz="2000" b="0" dirty="0"/>
              <a:t>)</a:t>
            </a:r>
            <a:endParaRPr lang="en-IN" sz="2000" b="0" dirty="0"/>
          </a:p>
        </p:txBody>
      </p:sp>
      <p:sp>
        <p:nvSpPr>
          <p:cNvPr id="3" name="Text Placeholder 2"/>
          <p:cNvSpPr>
            <a:spLocks noGrp="1"/>
          </p:cNvSpPr>
          <p:nvPr>
            <p:ph type="body" idx="1"/>
          </p:nvPr>
        </p:nvSpPr>
        <p:spPr>
          <a:xfrm>
            <a:off x="457200" y="1600200"/>
            <a:ext cx="8229600" cy="4525963"/>
          </a:xfrm>
        </p:spPr>
        <p:txBody>
          <a:bodyPr/>
          <a:lstStyle/>
          <a:p>
            <a:pPr eaLnBrk="1" hangingPunct="1"/>
            <a:r>
              <a:rPr lang="en-US" altLang="en-US" sz="2000" dirty="0" smtClean="0">
                <a:latin typeface="+mn-lt"/>
              </a:rPr>
              <a:t>If the search key is greater than the middle element, the search key cannot match any element in the first half of the array, and the algorithm continues with only the second half of the array (i.e., the element after the middle element through the last element).</a:t>
            </a:r>
          </a:p>
          <a:p>
            <a:pPr eaLnBrk="1" hangingPunct="1"/>
            <a:r>
              <a:rPr lang="en-US" altLang="en-US" sz="2000" dirty="0" smtClean="0">
                <a:latin typeface="+mn-lt"/>
              </a:rPr>
              <a:t>Each iteration tests the middle value of the remaining portion of the array, called a </a:t>
            </a:r>
            <a:r>
              <a:rPr lang="en-US" altLang="en-US" sz="2000" b="1" dirty="0" smtClean="0">
                <a:latin typeface="+mn-lt"/>
              </a:rPr>
              <a:t>subarray</a:t>
            </a:r>
            <a:r>
              <a:rPr lang="en-US" altLang="en-US" sz="2000" dirty="0" smtClean="0">
                <a:latin typeface="+mn-lt"/>
              </a:rPr>
              <a:t>.</a:t>
            </a:r>
          </a:p>
          <a:p>
            <a:pPr eaLnBrk="1" hangingPunct="1"/>
            <a:r>
              <a:rPr lang="en-US" altLang="en-US" sz="2000" dirty="0" smtClean="0">
                <a:latin typeface="+mn-lt"/>
              </a:rPr>
              <a:t>A subarray can have no elements, or it can encompass the entire array.</a:t>
            </a:r>
          </a:p>
          <a:p>
            <a:pPr eaLnBrk="1" hangingPunct="1"/>
            <a:r>
              <a:rPr lang="en-US" altLang="en-US" sz="2000" dirty="0" smtClean="0">
                <a:latin typeface="+mn-lt"/>
              </a:rPr>
              <a:t>If the search key does not match the element, the algorithm eliminates half of the remaining elements.</a:t>
            </a:r>
          </a:p>
          <a:p>
            <a:pPr eaLnBrk="1" hangingPunct="1"/>
            <a:r>
              <a:rPr lang="en-US" altLang="en-US" sz="2000" dirty="0" smtClean="0">
                <a:latin typeface="+mn-lt"/>
              </a:rPr>
              <a:t>The algorithm ends by either finding an element that matches the search key or reducing the subarray to zero size.</a:t>
            </a:r>
            <a:endParaRPr lang="en-US" altLang="en-US" sz="2000" dirty="0">
              <a:latin typeface="+mn-lt"/>
            </a:endParaRPr>
          </a:p>
        </p:txBody>
      </p:sp>
    </p:spTree>
    <p:extLst>
      <p:ext uri="{BB962C8B-B14F-4D97-AF65-F5344CB8AC3E}">
        <p14:creationId xmlns:p14="http://schemas.microsoft.com/office/powerpoint/2010/main" val="3763180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18.2.2 Binary Search </a:t>
            </a:r>
            <a:r>
              <a:rPr lang="en-US" sz="2000" b="0" dirty="0" smtClean="0"/>
              <a:t>(3 of 10</a:t>
            </a:r>
            <a:r>
              <a:rPr lang="en-US" sz="2000" b="0" dirty="0"/>
              <a:t>)</a:t>
            </a:r>
            <a:endParaRPr lang="en-IN" sz="2000" b="0" dirty="0"/>
          </a:p>
        </p:txBody>
      </p:sp>
      <p:sp>
        <p:nvSpPr>
          <p:cNvPr id="3" name="Text Placeholder 2"/>
          <p:cNvSpPr>
            <a:spLocks noGrp="1"/>
          </p:cNvSpPr>
          <p:nvPr>
            <p:ph type="body" idx="1"/>
          </p:nvPr>
        </p:nvSpPr>
        <p:spPr>
          <a:xfrm>
            <a:off x="457200" y="1600201"/>
            <a:ext cx="8229600" cy="457199"/>
          </a:xfrm>
        </p:spPr>
        <p:txBody>
          <a:bodyPr/>
          <a:lstStyle/>
          <a:p>
            <a:pPr eaLnBrk="1" hangingPunct="1"/>
            <a:r>
              <a:rPr lang="en-US" altLang="en-US" sz="2200" dirty="0">
                <a:latin typeface="+mn-lt"/>
              </a:rPr>
              <a:t>As an example, consider the sorted 15-element </a:t>
            </a:r>
            <a:r>
              <a:rPr lang="en-US" altLang="en-US" sz="2200" dirty="0" smtClean="0">
                <a:latin typeface="+mn-lt"/>
              </a:rPr>
              <a:t>array</a:t>
            </a:r>
            <a:endParaRPr lang="en-US" altLang="en-US" sz="2200" dirty="0">
              <a:latin typeface="+mn-lt"/>
            </a:endParaRPr>
          </a:p>
        </p:txBody>
      </p:sp>
      <p:sp>
        <p:nvSpPr>
          <p:cNvPr id="7" name="Content Placeholder 6"/>
          <p:cNvSpPr>
            <a:spLocks noGrp="1"/>
          </p:cNvSpPr>
          <p:nvPr>
            <p:ph sz="quarter" idx="16"/>
          </p:nvPr>
        </p:nvSpPr>
        <p:spPr>
          <a:xfrm>
            <a:off x="457200" y="2133337"/>
            <a:ext cx="8229600" cy="412833"/>
          </a:xfrm>
        </p:spPr>
        <p:txBody>
          <a:bodyPr/>
          <a:lstStyle/>
          <a:p>
            <a:pPr marL="603250" lvl="2" indent="0">
              <a:buNone/>
            </a:pPr>
            <a:r>
              <a:rPr lang="en-US" altLang="en-US" sz="2200" dirty="0">
                <a:latin typeface="Consolas" panose="020B0609020204030204" pitchFamily="49" charset="0"/>
              </a:rPr>
              <a:t>2 3 5 10 27 30 34 51 56 65 77 81 82 93 </a:t>
            </a:r>
            <a:r>
              <a:rPr lang="en-US" altLang="en-US" sz="2200" dirty="0" smtClean="0">
                <a:latin typeface="Consolas" panose="020B0609020204030204" pitchFamily="49" charset="0"/>
              </a:rPr>
              <a:t>99</a:t>
            </a:r>
            <a:endParaRPr lang="en-US" dirty="0"/>
          </a:p>
        </p:txBody>
      </p:sp>
      <p:sp>
        <p:nvSpPr>
          <p:cNvPr id="8" name="Content Placeholder 7"/>
          <p:cNvSpPr>
            <a:spLocks noGrp="1"/>
          </p:cNvSpPr>
          <p:nvPr>
            <p:ph sz="quarter" idx="17"/>
          </p:nvPr>
        </p:nvSpPr>
        <p:spPr>
          <a:xfrm>
            <a:off x="457200" y="2622107"/>
            <a:ext cx="8229600" cy="3668965"/>
          </a:xfrm>
        </p:spPr>
        <p:txBody>
          <a:bodyPr/>
          <a:lstStyle/>
          <a:p>
            <a:pPr eaLnBrk="1" hangingPunct="1"/>
            <a:r>
              <a:rPr lang="en-US" altLang="en-US" sz="2200" dirty="0" smtClean="0">
                <a:latin typeface="+mn-lt"/>
              </a:rPr>
              <a:t>and </a:t>
            </a:r>
            <a:r>
              <a:rPr lang="en-US" altLang="en-US" sz="2200" dirty="0">
                <a:latin typeface="+mn-lt"/>
              </a:rPr>
              <a:t>a search key of 65.</a:t>
            </a:r>
          </a:p>
          <a:p>
            <a:pPr eaLnBrk="1" hangingPunct="1"/>
            <a:r>
              <a:rPr lang="en-US" altLang="en-US" sz="2200" dirty="0">
                <a:latin typeface="+mn-lt"/>
              </a:rPr>
              <a:t>An app implementing the binary search algorithm would first check whether 51 is the search key (because 51 is the middle element of the array).</a:t>
            </a:r>
          </a:p>
          <a:p>
            <a:pPr eaLnBrk="1" hangingPunct="1"/>
            <a:r>
              <a:rPr lang="en-US" altLang="en-US" sz="2200" dirty="0">
                <a:latin typeface="+mn-lt"/>
              </a:rPr>
              <a:t>The search key (65) is larger than 51, so 51 is “discarded” (i.e., eliminated from consideration) along with the first half of the array (all elements smaller than 51.)</a:t>
            </a:r>
          </a:p>
          <a:p>
            <a:pPr eaLnBrk="1" hangingPunct="1"/>
            <a:r>
              <a:rPr lang="en-US" altLang="en-US" sz="2200" dirty="0">
                <a:latin typeface="+mn-lt"/>
              </a:rPr>
              <a:t>Next, the algorithm checks whether 81 (the middle element of the remainder of the array) matches the search key</a:t>
            </a:r>
            <a:r>
              <a:rPr lang="en-US" altLang="en-US" sz="2200" dirty="0" smtClean="0">
                <a:latin typeface="+mn-lt"/>
              </a:rPr>
              <a:t>.</a:t>
            </a:r>
            <a:endParaRPr lang="en-US" dirty="0">
              <a:latin typeface="+mn-lt"/>
            </a:endParaRPr>
          </a:p>
        </p:txBody>
      </p:sp>
    </p:spTree>
    <p:extLst>
      <p:ext uri="{BB962C8B-B14F-4D97-AF65-F5344CB8AC3E}">
        <p14:creationId xmlns:p14="http://schemas.microsoft.com/office/powerpoint/2010/main" val="1702612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18.2.2 Binary Search </a:t>
            </a:r>
            <a:r>
              <a:rPr lang="en-US" sz="2000" b="0" dirty="0" smtClean="0"/>
              <a:t>(4 of 10</a:t>
            </a:r>
            <a:r>
              <a:rPr lang="en-US" sz="2000" b="0" dirty="0"/>
              <a:t>)</a:t>
            </a:r>
            <a:endParaRPr lang="en-IN" sz="2000" b="0" dirty="0"/>
          </a:p>
        </p:txBody>
      </p:sp>
      <p:sp>
        <p:nvSpPr>
          <p:cNvPr id="3" name="Text Placeholder 2"/>
          <p:cNvSpPr>
            <a:spLocks noGrp="1"/>
          </p:cNvSpPr>
          <p:nvPr>
            <p:ph type="body" idx="1"/>
          </p:nvPr>
        </p:nvSpPr>
        <p:spPr/>
        <p:txBody>
          <a:bodyPr/>
          <a:lstStyle/>
          <a:p>
            <a:pPr eaLnBrk="1" hangingPunct="1"/>
            <a:r>
              <a:rPr lang="en-US" altLang="en-US" sz="2200" dirty="0">
                <a:latin typeface="+mn-lt"/>
              </a:rPr>
              <a:t>The search key (65) is smaller than 81, so 81 is discarded along with the elements larger than 81</a:t>
            </a:r>
            <a:r>
              <a:rPr lang="en-US" altLang="en-US" sz="2200" dirty="0" smtClean="0">
                <a:latin typeface="+mn-lt"/>
              </a:rPr>
              <a:t>.</a:t>
            </a:r>
            <a:endParaRPr lang="en-US" altLang="en-US" sz="2200" dirty="0">
              <a:latin typeface="+mn-lt"/>
            </a:endParaRPr>
          </a:p>
          <a:p>
            <a:pPr eaLnBrk="1" hangingPunct="1"/>
            <a:r>
              <a:rPr lang="en-US" altLang="en-US" sz="2200" dirty="0">
                <a:latin typeface="+mn-lt"/>
              </a:rPr>
              <a:t>After just two tests, the algorithm has narrowed the number of values to check to three (56, 65 and 77</a:t>
            </a:r>
            <a:r>
              <a:rPr lang="en-US" altLang="en-US" sz="2200" dirty="0" smtClean="0">
                <a:latin typeface="+mn-lt"/>
              </a:rPr>
              <a:t>).</a:t>
            </a:r>
            <a:endParaRPr lang="en-US" altLang="en-US" sz="2200" dirty="0">
              <a:latin typeface="+mn-lt"/>
            </a:endParaRPr>
          </a:p>
          <a:p>
            <a:pPr eaLnBrk="1" hangingPunct="1"/>
            <a:r>
              <a:rPr lang="en-US" altLang="en-US" sz="2200" dirty="0">
                <a:latin typeface="+mn-lt"/>
              </a:rPr>
              <a:t>The algorithm then checks 65 (which indeed matches the search key) and returns the index of the array element containing 65</a:t>
            </a:r>
            <a:r>
              <a:rPr lang="en-US" altLang="en-US" sz="2200" dirty="0" smtClean="0">
                <a:latin typeface="+mn-lt"/>
              </a:rPr>
              <a:t>.</a:t>
            </a:r>
            <a:endParaRPr lang="en-US" altLang="en-US" sz="2200" dirty="0">
              <a:latin typeface="+mn-lt"/>
            </a:endParaRPr>
          </a:p>
          <a:p>
            <a:pPr eaLnBrk="1" hangingPunct="1"/>
            <a:r>
              <a:rPr lang="en-US" altLang="en-US" sz="2200" dirty="0">
                <a:latin typeface="+mn-lt"/>
              </a:rPr>
              <a:t>This algorithm required just three comparisons to determine whether the search key matched an element of the array</a:t>
            </a:r>
            <a:r>
              <a:rPr lang="en-US" altLang="en-US" sz="2200" dirty="0" smtClean="0">
                <a:latin typeface="+mn-lt"/>
              </a:rPr>
              <a:t>.</a:t>
            </a:r>
            <a:endParaRPr lang="en-US" altLang="en-US" sz="2200" dirty="0">
              <a:latin typeface="+mn-lt"/>
            </a:endParaRPr>
          </a:p>
          <a:p>
            <a:pPr eaLnBrk="1" hangingPunct="1"/>
            <a:r>
              <a:rPr lang="en-US" altLang="en-US" sz="2200" dirty="0">
                <a:latin typeface="+mn-lt"/>
              </a:rPr>
              <a:t>Using a linear search algorithm would have required 10 comparisons</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8310849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18.2.2 Binary Search </a:t>
            </a:r>
            <a:r>
              <a:rPr lang="en-US" sz="2000" b="0" dirty="0" smtClean="0"/>
              <a:t>(5 of 10)</a:t>
            </a:r>
            <a:endParaRPr lang="en-IN" sz="2000" b="0" dirty="0"/>
          </a:p>
        </p:txBody>
      </p:sp>
      <p:sp>
        <p:nvSpPr>
          <p:cNvPr id="3" name="Text Placeholder 2"/>
          <p:cNvSpPr>
            <a:spLocks noGrp="1"/>
          </p:cNvSpPr>
          <p:nvPr>
            <p:ph type="body" idx="1"/>
          </p:nvPr>
        </p:nvSpPr>
        <p:spPr/>
        <p:txBody>
          <a:bodyPr/>
          <a:lstStyle/>
          <a:p>
            <a:pPr eaLnBrk="1" hangingPunct="1"/>
            <a:r>
              <a:rPr lang="en-US" altLang="en-US" sz="2000" dirty="0">
                <a:latin typeface="+mn-lt"/>
              </a:rPr>
              <a:t>In this example, we have chosen to use an array with 15 elements so that there will always be an obvious middle element in the array</a:t>
            </a:r>
            <a:r>
              <a:rPr lang="en-US" altLang="en-US" sz="2000" dirty="0" smtClean="0">
                <a:latin typeface="+mn-lt"/>
              </a:rPr>
              <a:t>.</a:t>
            </a:r>
            <a:endParaRPr lang="en-US" altLang="en-US" sz="2000" dirty="0">
              <a:latin typeface="+mn-lt"/>
            </a:endParaRPr>
          </a:p>
          <a:p>
            <a:pPr eaLnBrk="1" hangingPunct="1"/>
            <a:r>
              <a:rPr lang="en-US" altLang="en-US" sz="2000" dirty="0">
                <a:latin typeface="+mn-lt"/>
              </a:rPr>
              <a:t>With an even number of elements, the middle of the array lies between two elements</a:t>
            </a:r>
            <a:r>
              <a:rPr lang="en-US" altLang="en-US" sz="2000" dirty="0" smtClean="0">
                <a:latin typeface="+mn-lt"/>
              </a:rPr>
              <a:t>.</a:t>
            </a:r>
            <a:endParaRPr lang="en-US" altLang="en-US" sz="2000" dirty="0">
              <a:latin typeface="+mn-lt"/>
            </a:endParaRPr>
          </a:p>
          <a:p>
            <a:pPr eaLnBrk="1" hangingPunct="1"/>
            <a:r>
              <a:rPr lang="en-US" altLang="en-US" sz="2000" dirty="0">
                <a:latin typeface="+mn-lt"/>
              </a:rPr>
              <a:t>We implement the algorithm to choose the higher of the two elements.</a:t>
            </a:r>
          </a:p>
          <a:p>
            <a:pPr>
              <a:defRPr/>
            </a:pPr>
            <a:r>
              <a:rPr lang="en-US" sz="2000" dirty="0">
                <a:latin typeface="+mn-lt"/>
              </a:rPr>
              <a:t>Figure 18.3 declares class </a:t>
            </a:r>
            <a:r>
              <a:rPr lang="en-US" sz="2000" dirty="0">
                <a:latin typeface="Consolas" panose="020B0609020204030204" pitchFamily="49" charset="0"/>
              </a:rPr>
              <a:t>BinarySearchTest</a:t>
            </a:r>
            <a:r>
              <a:rPr lang="en-US" sz="2000" dirty="0">
                <a:latin typeface="+mn-lt"/>
              </a:rPr>
              <a:t> to implement and test a binary search.</a:t>
            </a:r>
          </a:p>
          <a:p>
            <a:r>
              <a:rPr lang="en-US" altLang="en-US" sz="2000" dirty="0">
                <a:latin typeface="+mn-lt"/>
              </a:rPr>
              <a:t>Method </a:t>
            </a:r>
            <a:r>
              <a:rPr lang="en-US" altLang="en-US" sz="2000" b="1" dirty="0">
                <a:solidFill>
                  <a:schemeClr val="tx1"/>
                </a:solidFill>
                <a:latin typeface="+mn-lt"/>
              </a:rPr>
              <a:t>Sort</a:t>
            </a:r>
            <a:r>
              <a:rPr lang="en-US" altLang="en-US" sz="2000" dirty="0">
                <a:solidFill>
                  <a:srgbClr val="0000FF"/>
                </a:solidFill>
                <a:latin typeface="+mn-lt"/>
              </a:rPr>
              <a:t> </a:t>
            </a:r>
            <a:r>
              <a:rPr lang="en-US" altLang="en-US" sz="2000" dirty="0">
                <a:latin typeface="+mn-lt"/>
              </a:rPr>
              <a:t>is a </a:t>
            </a:r>
            <a:r>
              <a:rPr lang="en-US" altLang="en-US" sz="2000" dirty="0">
                <a:latin typeface="Consolas" panose="020B0609020204030204" pitchFamily="49" charset="0"/>
              </a:rPr>
              <a:t>static</a:t>
            </a:r>
            <a:r>
              <a:rPr lang="en-US" altLang="en-US" sz="2000" dirty="0">
                <a:latin typeface="+mn-lt"/>
              </a:rPr>
              <a:t> method of class </a:t>
            </a:r>
            <a:r>
              <a:rPr lang="en-US" altLang="en-US" sz="2000" dirty="0">
                <a:latin typeface="Consolas" panose="020B0609020204030204" pitchFamily="49" charset="0"/>
              </a:rPr>
              <a:t>Array</a:t>
            </a:r>
            <a:r>
              <a:rPr lang="en-US" altLang="en-US" sz="2000" dirty="0">
                <a:latin typeface="+mn-lt"/>
              </a:rPr>
              <a:t> that sorts the elements in an array in </a:t>
            </a:r>
            <a:r>
              <a:rPr lang="en-US" altLang="en-US" sz="2000" b="1" dirty="0">
                <a:latin typeface="+mn-lt"/>
              </a:rPr>
              <a:t>ascending</a:t>
            </a:r>
            <a:r>
              <a:rPr lang="en-US" altLang="en-US" sz="2000" dirty="0">
                <a:latin typeface="+mn-lt"/>
              </a:rPr>
              <a:t> order</a:t>
            </a:r>
            <a:r>
              <a:rPr lang="en-US" altLang="en-US" sz="2000" dirty="0" smtClean="0">
                <a:latin typeface="+mn-lt"/>
              </a:rPr>
              <a:t>.</a:t>
            </a:r>
            <a:endParaRPr lang="en-US" altLang="en-US" sz="2000" dirty="0">
              <a:latin typeface="+mn-lt"/>
            </a:endParaRPr>
          </a:p>
          <a:p>
            <a:r>
              <a:rPr lang="en-US" altLang="en-US" sz="2000" dirty="0">
                <a:latin typeface="+mn-lt"/>
              </a:rPr>
              <a:t>Recall that the binary search algorithm works only on </a:t>
            </a:r>
            <a:r>
              <a:rPr lang="en-US" altLang="en-US" sz="2000" b="1" dirty="0">
                <a:latin typeface="+mn-lt"/>
              </a:rPr>
              <a:t>sorted</a:t>
            </a:r>
            <a:r>
              <a:rPr lang="en-US" altLang="en-US" sz="2000" dirty="0">
                <a:latin typeface="+mn-lt"/>
              </a:rPr>
              <a:t> arrays</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258375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556657"/>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(1 </a:t>
            </a:r>
            <a:r>
              <a:rPr lang="en-IN" sz="2000" b="0" dirty="0">
                <a:latin typeface="Times New Roman" panose="02020603050405020304" pitchFamily="18" charset="0"/>
                <a:cs typeface="Times New Roman" panose="02020603050405020304" pitchFamily="18" charset="0"/>
              </a:rPr>
              <a:t>of 6)</a:t>
            </a:r>
          </a:p>
        </p:txBody>
      </p:sp>
      <p:pic>
        <p:nvPicPr>
          <p:cNvPr id="6" name="Picture 5" descr="Program code of class that contains an array of random integers and a method that uses binary search to find an integer. Line 1: forward slash, forward slash, figure period 18.3 colon binary search test, period, c s. Line 2: forward slash, forward slash, class that contains an array of random integers and a method. Line 3: forward slash, forward slash, that uses binary search to find an integer. Line 4: using system, semicolon. Line 5: blank. Line 6: public class binary search test. Line 7: left brace. Line 8, indented once: static void main, left parenthesis, right parenthesis. Line 9, indented once: left brace. Line 10, indented twice: v a r generator = new random, left parenthesis, right parenthesis, semicolon. Line 11, indented twice: v a r data = new i n t, left bracket, 15, right bracket, semicolon, forward slash, forward slash, create space for array. Line 12: blank. Line 13, indented twice: forward slash, forward slash, fill array with random i n t s in range 10 to 99. Line 14, indented twice: for, left parenthesis, v a r, i = 0, semicolon, i, left angle bracket, data, period, length, semicolon, + + i, right parenthesis. Line 15, indented twice: left brace. Line 16, indented three times: data, left bracket, i, right bracket = generator, period, next, left parenthesis, 10 comma 100, right parenthesis, semicolon. Line 17, indented twice: right brace. Line 18: blank. Line 19, indented twice: array, period, sort, left parenthesis, data, right parenthesis, semicolon, forward slash, forward slash, elements must be sorted in ascending order. Line 20, indented twice: display elements, left parenthesis, data, comma, 0, comma, data, period, length minus 1, right parenthesis, semicolon, forward slash, forward slash, display array.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38" y="2116107"/>
            <a:ext cx="7377124" cy="4096263"/>
          </a:xfrm>
          <a:prstGeom prst="rect">
            <a:avLst/>
          </a:prstGeom>
        </p:spPr>
      </p:pic>
    </p:spTree>
    <p:extLst>
      <p:ext uri="{BB962C8B-B14F-4D97-AF65-F5344CB8AC3E}">
        <p14:creationId xmlns:p14="http://schemas.microsoft.com/office/powerpoint/2010/main" val="1626788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13114"/>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(2 </a:t>
            </a:r>
            <a:r>
              <a:rPr lang="en-IN" sz="2000" b="0" dirty="0">
                <a:latin typeface="Times New Roman" panose="02020603050405020304" pitchFamily="18" charset="0"/>
                <a:cs typeface="Times New Roman" panose="02020603050405020304" pitchFamily="18" charset="0"/>
              </a:rPr>
              <a:t>of 6)</a:t>
            </a:r>
            <a:endParaRPr lang="en-IN" sz="2000" dirty="0"/>
          </a:p>
        </p:txBody>
      </p:sp>
      <p:pic>
        <p:nvPicPr>
          <p:cNvPr id="5" name="Picture 4" descr="Program code of class that contains an array of random integers and a method that uses binary search to find an integer. Line 22, indented twice: forward slash, forward slash, input first i n t from user. Line 23, indented twice: console, period, write, left parenthesis, open quotes, back slash, n, please enter an integer value, left parenthesis, minus 1 to quit, right parenthesis, colon, close quotes, right parenthesis, semicolon. Line 24, indented twice: i n t search i n t, = i n t, period, parse, left parenthesis, console, period, read line, left parenthesis, right parenthesis, right parenthesis, semicolon. Line 25: blank. Line 26, indented twice: forward slash, forward slash, repeatedly input an integer, semicolon, minus 1 terminates the app. Line 27, indented twice: while, left parenthesis, search i n t, exclamation point = minus 1, right parenthesis. Line 28, indented twice: left brace. Line 29, indented three times: forward slash, forward slash, perform binary search. Line 30, indented three times: i n t position = binary search, left parenthesis, data, comma, search i n t, right parenthesis, semicolon. Line 31: blank. Line 32, indented three times: if, left parenthesis, position, exclamation point = negative 1, right parenthesis, forward slash, forward slash, integer was found. Line 33, indented three times: left brace. Line 34, indented four times: console, period, write line, left parenthesis, dollar, open quotes, the integer, left brace, search i n t, right brace was found in, close quotes, +. Line 35, indented five times: dollar, open quotes, position, left brace, position, right brace, period, back slash, n, close quotes, right parenthesis, semicolon. Line 36, indented three times: right brace. Line 37, indented three times: else, forward slash, forward slash, integer was not found. Line 38, indented three times: left brace. Line 39, indented four times: console, period, write line, left parenthesis. Line 40, indented five times: dollar, open quotes, the integer, left brace, search i n t, right brace, was not found, period, back slash, n, close quotes, right parenthesis, semicolon. Line 41,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53" y="2041265"/>
            <a:ext cx="7450895" cy="4269535"/>
          </a:xfrm>
          <a:prstGeom prst="rect">
            <a:avLst/>
          </a:prstGeom>
        </p:spPr>
      </p:pic>
    </p:spTree>
    <p:extLst>
      <p:ext uri="{BB962C8B-B14F-4D97-AF65-F5344CB8AC3E}">
        <p14:creationId xmlns:p14="http://schemas.microsoft.com/office/powerpoint/2010/main" val="9841699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13114"/>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(3 </a:t>
            </a:r>
            <a:r>
              <a:rPr lang="en-IN" sz="2000" b="0" dirty="0">
                <a:latin typeface="Times New Roman" panose="02020603050405020304" pitchFamily="18" charset="0"/>
                <a:cs typeface="Times New Roman" panose="02020603050405020304" pitchFamily="18" charset="0"/>
              </a:rPr>
              <a:t>of 6)</a:t>
            </a:r>
            <a:endParaRPr lang="en-IN" sz="2000" dirty="0"/>
          </a:p>
        </p:txBody>
      </p:sp>
      <p:pic>
        <p:nvPicPr>
          <p:cNvPr id="4" name="Picture 3" descr="Program code of class that contains an array of random integers and a method that uses binary search to find an integer. Line 42: blank. Line 43, indented three times: forward slash, forward slash, input next i n t from user. Line 44, indented three times: console, period, write, left parenthesis, open quotes, please enter an integer value, left parenthesis, minus 1 to quit, right parenthesis, colon, close quotes, right parenthesis, semicolon. Line 45, indented three times: search i n t, = i n t, period, parse, left parenthesis, console, period, read line, left parenthesis, right parenthesis, right parenthesis, semicolon. Line 46, indented twice: right brace. Line 47, indented once: right brace. Line 48: blank. Line 49, indented once: forward slash, forward slash, perform a binary search on the data. Line 50, indented once: public static i n t binary search, left parenthesis, i n t, left bracket, right bracket, values, comma, i n t search element, right parenthesis. Line 51, indented once: left brace. Line 52, indented twice: v a r low = 0, semicolon, forward slash, forward slash, low end of the search area. Line 53, indented twice: v a r high = values, period, length minus 1, semicolon, forward slash, forward slash, high end of the search area. Line 54, indented twice: v a r middle = left parenthesis, low + high + 1, right parenthesis, forward slash, 2, semicolon, forward slash, forward slash, middle element. Line 55: blank. Line 56, indented twice: do, forward slash, forward slash, loop to search for element. Line 57, indented twice: left brace. Line 58, indented three times: forward slash, forward slash, display remaining elements of array. Line 59, indented three times: display elements, left parenthesis, values, comma, low, comma, high, right parenthesis, semicolon. Line 60: blank. Line 61, indented three times: forward slash, forward slash, indicate current middle; pad left with spaces for alignment. Line 62, indented three times: console, period, write line, left parenthesis, open quotes, dash, dash, close quotes, period, pad left, left parenthesis, left parenthesis, middle + 1, right parenthesis, asterisk, 3, righ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959" y="1990432"/>
            <a:ext cx="7304082" cy="4055705"/>
          </a:xfrm>
          <a:prstGeom prst="rect">
            <a:avLst/>
          </a:prstGeom>
        </p:spPr>
      </p:pic>
    </p:spTree>
    <p:extLst>
      <p:ext uri="{BB962C8B-B14F-4D97-AF65-F5344CB8AC3E}">
        <p14:creationId xmlns:p14="http://schemas.microsoft.com/office/powerpoint/2010/main" val="3343353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13114"/>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(4 </a:t>
            </a:r>
            <a:r>
              <a:rPr lang="en-IN" sz="2000" b="0" dirty="0">
                <a:latin typeface="Times New Roman" panose="02020603050405020304" pitchFamily="18" charset="0"/>
                <a:cs typeface="Times New Roman" panose="02020603050405020304" pitchFamily="18" charset="0"/>
              </a:rPr>
              <a:t>of 6)</a:t>
            </a:r>
            <a:endParaRPr lang="en-IN" sz="2000" dirty="0"/>
          </a:p>
        </p:txBody>
      </p:sp>
      <p:pic>
        <p:nvPicPr>
          <p:cNvPr id="4" name="Picture 3" descr="Program code of class that contains an array of random integers and a method that uses binary search to find an integer. Line 63: blank. Line 64, indented three times: forward slash, forward slash, if the element is found at the middle. Line 65, indented three times: if, left parenthesis, search element = = values, left bracket, middle, right bracket, right parenthesis. Line 66, indented three times: left brace. Line 67, indented four times: return middle, semicolon, forward slash, forward slash, search key found, so return its index. Line 68, indented three times: right brace. Line 69, indented three times: forward slash, forward slash, middle element is too high. Line 70, indented three times: else if, left parenthesis, search element, left angle bracket, values, left bracket, middle, right bracket, right parenthesis. Line 71, indented three times: left brace. Line 72, indented four times: high = middle minus 1, semicolon, forward slash, forward slash, eliminate the higher half. Line 73, indented three times: right brace. Line 74, indented three times: else, forward slash, forward slash, middle element is too low. Line 75, indented three times: left brace. Line 76, indented four times: low = middle + 1, semicolon, forward slash, forward slash, eliminate the lower half. Line 77, indented three times: right brace. Line 78: blank. Line 79, indented three times: middle = left parenthesis, low + high + 1, right parenthesis, forward slash, 2, semicolon, forward slash, forward slash, recalculate the middle. Line 80, indented twice: right brace, while, left parenthesis, low, left angle bracket = high, right parenthesis, semicolon. Line 81: blank. Line 82, indented twice: return minus 1, semicolon, forward slash, forward slash, search key was not found. Line 83, indented once: right brace. Line 8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460" y="2018176"/>
            <a:ext cx="7019080" cy="4168757"/>
          </a:xfrm>
          <a:prstGeom prst="rect">
            <a:avLst/>
          </a:prstGeom>
        </p:spPr>
      </p:pic>
    </p:spTree>
    <p:extLst>
      <p:ext uri="{BB962C8B-B14F-4D97-AF65-F5344CB8AC3E}">
        <p14:creationId xmlns:p14="http://schemas.microsoft.com/office/powerpoint/2010/main" val="3220091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13114"/>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(5 </a:t>
            </a:r>
            <a:r>
              <a:rPr lang="en-IN" sz="2000" b="0" dirty="0">
                <a:latin typeface="Times New Roman" panose="02020603050405020304" pitchFamily="18" charset="0"/>
                <a:cs typeface="Times New Roman" panose="02020603050405020304" pitchFamily="18" charset="0"/>
              </a:rPr>
              <a:t>of 6)</a:t>
            </a:r>
            <a:endParaRPr lang="en-IN" sz="2000" dirty="0"/>
          </a:p>
        </p:txBody>
      </p:sp>
      <p:pic>
        <p:nvPicPr>
          <p:cNvPr id="5" name="Picture 4" descr="Program code of class that contains an array of random integers and a method that uses binary search to find an integer. Line 85, indented once: forward slash, forward slash, method to output certain values in array. Line 86, indented once: public static void display elements, left parenthesis, i n t, left bracket, right bracket, values, comma, i n t low, comma, i n t high, right parenthesis. Line 87, indented once: left brace. Line 88, indented twice: forward slash, forward slash, output three spaces for each element up to low for alignment. Line 89, indented twice: console, period, write, left parenthesis, string, period, empty, period, pad left, left parenthesis, low, asterisk, 3, right parenthesis, right parenthesis, semicolon. Line 90: blank. Line 91, indented twice: forward slash, forward slash, output elements left in array. Line 92, indented twice: for, left parenthesis, v a r, i = low, semicolon, i, left angle bracket, = high, semicolon, + + i, right parenthesis. Line 93, indented twice: left brace. Line 94, indented three times: console, period, write, left parenthesis, dollar, open quotes, left brace, values, left bracket, i, right bracket, right brace, close quotes, right parenthesis, semicolon. Line 95, indented twice: right brace. Line 96: blank. Line 97, indented twice: console, period, write line, left parenthesis, right parenthesis, semicolon. Line 98, indented once: right brace. Line 9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 y="2153225"/>
            <a:ext cx="8068251" cy="3320089"/>
          </a:xfrm>
          <a:prstGeom prst="rect">
            <a:avLst/>
          </a:prstGeom>
        </p:spPr>
      </p:pic>
    </p:spTree>
    <p:extLst>
      <p:ext uri="{BB962C8B-B14F-4D97-AF65-F5344CB8AC3E}">
        <p14:creationId xmlns:p14="http://schemas.microsoft.com/office/powerpoint/2010/main" val="3862910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18.1 Introduction</a:t>
            </a:r>
            <a:endParaRPr lang="en-IN" dirty="0"/>
          </a:p>
        </p:txBody>
      </p:sp>
      <p:sp>
        <p:nvSpPr>
          <p:cNvPr id="3" name="Text Placeholder 2"/>
          <p:cNvSpPr>
            <a:spLocks noGrp="1"/>
          </p:cNvSpPr>
          <p:nvPr>
            <p:ph type="body" idx="1"/>
          </p:nvPr>
        </p:nvSpPr>
        <p:spPr>
          <a:xfrm>
            <a:off x="457200" y="1600200"/>
            <a:ext cx="8454788" cy="4525963"/>
          </a:xfrm>
        </p:spPr>
        <p:txBody>
          <a:bodyPr/>
          <a:lstStyle/>
          <a:p>
            <a:pPr eaLnBrk="1" hangingPunct="1"/>
            <a:r>
              <a:rPr lang="en-US" altLang="en-US" sz="2200" b="1" dirty="0" smtClean="0">
                <a:solidFill>
                  <a:schemeClr val="tx1"/>
                </a:solidFill>
                <a:latin typeface="+mn-lt"/>
                <a:cs typeface="Times New Roman" panose="02020603050405020304" pitchFamily="18" charset="0"/>
              </a:rPr>
              <a:t>Searching</a:t>
            </a:r>
            <a:r>
              <a:rPr lang="en-US" altLang="en-US" sz="2200" dirty="0" smtClean="0">
                <a:latin typeface="+mn-lt"/>
                <a:cs typeface="Times New Roman" panose="02020603050405020304" pitchFamily="18" charset="0"/>
              </a:rPr>
              <a:t> data involves determining whether a value (referred to as the </a:t>
            </a:r>
            <a:r>
              <a:rPr lang="en-US" altLang="en-US" sz="2200" b="1" dirty="0" smtClean="0">
                <a:solidFill>
                  <a:schemeClr val="tx1"/>
                </a:solidFill>
                <a:latin typeface="+mn-lt"/>
                <a:cs typeface="Times New Roman" panose="02020603050405020304" pitchFamily="18" charset="0"/>
              </a:rPr>
              <a:t>search key</a:t>
            </a:r>
            <a:r>
              <a:rPr lang="en-US" altLang="en-US" sz="2200" dirty="0" smtClean="0">
                <a:latin typeface="+mn-lt"/>
                <a:cs typeface="Times New Roman" panose="02020603050405020304" pitchFamily="18" charset="0"/>
              </a:rPr>
              <a:t>) is present in the data and, if so, finding the value’s location.</a:t>
            </a:r>
          </a:p>
          <a:p>
            <a:pPr eaLnBrk="1" hangingPunct="1"/>
            <a:r>
              <a:rPr lang="en-US" altLang="en-US" sz="2200" dirty="0" smtClean="0">
                <a:latin typeface="+mn-lt"/>
                <a:cs typeface="Times New Roman" panose="02020603050405020304" pitchFamily="18" charset="0"/>
              </a:rPr>
              <a:t>Two popular search algorithms are the simple </a:t>
            </a:r>
            <a:r>
              <a:rPr lang="en-US" altLang="en-US" sz="2200" b="1" dirty="0" smtClean="0">
                <a:latin typeface="+mn-lt"/>
                <a:cs typeface="Times New Roman" panose="02020603050405020304" pitchFamily="18" charset="0"/>
              </a:rPr>
              <a:t>linear search</a:t>
            </a:r>
            <a:r>
              <a:rPr lang="en-US" altLang="en-US" sz="2200" dirty="0" smtClean="0">
                <a:latin typeface="+mn-lt"/>
                <a:cs typeface="Times New Roman" panose="02020603050405020304" pitchFamily="18" charset="0"/>
              </a:rPr>
              <a:t> and the faster, but more complex, </a:t>
            </a:r>
            <a:r>
              <a:rPr lang="en-US" altLang="en-US" sz="2200" b="1" dirty="0" smtClean="0">
                <a:latin typeface="+mn-lt"/>
                <a:cs typeface="Times New Roman" panose="02020603050405020304" pitchFamily="18" charset="0"/>
              </a:rPr>
              <a:t>binary</a:t>
            </a:r>
            <a:r>
              <a:rPr lang="en-US" altLang="en-US" sz="2200" i="1" dirty="0" smtClean="0">
                <a:latin typeface="+mn-lt"/>
                <a:cs typeface="Times New Roman" panose="02020603050405020304" pitchFamily="18" charset="0"/>
              </a:rPr>
              <a:t> </a:t>
            </a:r>
            <a:r>
              <a:rPr lang="en-US" altLang="en-US" sz="2200" b="1" dirty="0" smtClean="0">
                <a:latin typeface="+mn-lt"/>
                <a:cs typeface="Times New Roman" panose="02020603050405020304" pitchFamily="18" charset="0"/>
              </a:rPr>
              <a:t>search</a:t>
            </a:r>
            <a:r>
              <a:rPr lang="en-US" altLang="en-US" sz="2200" dirty="0" smtClean="0">
                <a:latin typeface="+mn-lt"/>
                <a:cs typeface="Times New Roman" panose="02020603050405020304" pitchFamily="18" charset="0"/>
              </a:rPr>
              <a:t>.</a:t>
            </a:r>
          </a:p>
          <a:p>
            <a:pPr eaLnBrk="1" hangingPunct="1"/>
            <a:r>
              <a:rPr lang="en-US" altLang="en-US" sz="2200" b="1" dirty="0" smtClean="0">
                <a:solidFill>
                  <a:schemeClr val="tx1"/>
                </a:solidFill>
                <a:latin typeface="+mn-lt"/>
                <a:cs typeface="Times New Roman" panose="02020603050405020304" pitchFamily="18" charset="0"/>
              </a:rPr>
              <a:t>Sorting</a:t>
            </a:r>
            <a:r>
              <a:rPr lang="en-US" altLang="en-US" sz="2200" dirty="0" smtClean="0">
                <a:latin typeface="+mn-lt"/>
                <a:cs typeface="Times New Roman" panose="02020603050405020304" pitchFamily="18" charset="0"/>
              </a:rPr>
              <a:t> places data in order, based on one or more </a:t>
            </a:r>
            <a:r>
              <a:rPr lang="en-US" altLang="en-US" sz="2200" b="1" dirty="0" smtClean="0">
                <a:solidFill>
                  <a:schemeClr val="tx1"/>
                </a:solidFill>
                <a:latin typeface="+mn-lt"/>
                <a:cs typeface="Times New Roman" panose="02020603050405020304" pitchFamily="18" charset="0"/>
              </a:rPr>
              <a:t>sort keys</a:t>
            </a:r>
            <a:r>
              <a:rPr lang="en-US" altLang="en-US" sz="2200" dirty="0" smtClean="0">
                <a:latin typeface="+mn-lt"/>
                <a:cs typeface="Times New Roman" panose="02020603050405020304" pitchFamily="18" charset="0"/>
              </a:rPr>
              <a:t>.</a:t>
            </a:r>
          </a:p>
          <a:p>
            <a:pPr eaLnBrk="1" hangingPunct="1"/>
            <a:r>
              <a:rPr lang="en-US" altLang="en-US" sz="2200" dirty="0" smtClean="0">
                <a:latin typeface="+mn-lt"/>
                <a:cs typeface="Times New Roman" panose="02020603050405020304" pitchFamily="18" charset="0"/>
              </a:rPr>
              <a:t>This chapter introduces two simple sorting algorithms, the </a:t>
            </a:r>
            <a:r>
              <a:rPr lang="en-US" altLang="en-US" sz="2200" b="1" dirty="0" smtClean="0">
                <a:latin typeface="+mn-lt"/>
                <a:cs typeface="Times New Roman" panose="02020603050405020304" pitchFamily="18" charset="0"/>
              </a:rPr>
              <a:t>selection</a:t>
            </a:r>
            <a:r>
              <a:rPr lang="en-US" altLang="en-US" sz="2200" i="1" dirty="0" smtClean="0">
                <a:latin typeface="+mn-lt"/>
                <a:cs typeface="Times New Roman" panose="02020603050405020304" pitchFamily="18" charset="0"/>
              </a:rPr>
              <a:t> </a:t>
            </a:r>
            <a:r>
              <a:rPr lang="en-US" altLang="en-US" sz="2200" b="1" dirty="0" smtClean="0">
                <a:latin typeface="+mn-lt"/>
                <a:cs typeface="Times New Roman" panose="02020603050405020304" pitchFamily="18" charset="0"/>
              </a:rPr>
              <a:t>sort</a:t>
            </a:r>
            <a:r>
              <a:rPr lang="en-US" altLang="en-US" sz="2200" i="1" dirty="0" smtClean="0">
                <a:latin typeface="+mn-lt"/>
                <a:cs typeface="Times New Roman" panose="02020603050405020304" pitchFamily="18" charset="0"/>
              </a:rPr>
              <a:t> </a:t>
            </a:r>
            <a:r>
              <a:rPr lang="en-US" altLang="en-US" sz="2200" dirty="0" smtClean="0">
                <a:latin typeface="+mn-lt"/>
                <a:cs typeface="Times New Roman" panose="02020603050405020304" pitchFamily="18" charset="0"/>
              </a:rPr>
              <a:t>and the </a:t>
            </a:r>
            <a:r>
              <a:rPr lang="en-US" altLang="en-US" sz="2200" b="1" dirty="0" smtClean="0">
                <a:latin typeface="+mn-lt"/>
                <a:cs typeface="Times New Roman" panose="02020603050405020304" pitchFamily="18" charset="0"/>
              </a:rPr>
              <a:t>insertion sort</a:t>
            </a:r>
            <a:r>
              <a:rPr lang="en-US" altLang="en-US" sz="2200" dirty="0" smtClean="0">
                <a:latin typeface="+mn-lt"/>
                <a:cs typeface="Times New Roman" panose="02020603050405020304" pitchFamily="18" charset="0"/>
              </a:rPr>
              <a:t>, along with the more efficient, but more complex, merge sort.</a:t>
            </a:r>
          </a:p>
          <a:p>
            <a:pPr eaLnBrk="1" hangingPunct="1"/>
            <a:r>
              <a:rPr lang="en-US" altLang="en-US" sz="2200" dirty="0" smtClean="0">
                <a:latin typeface="+mn-lt"/>
                <a:cs typeface="Times New Roman" panose="02020603050405020304" pitchFamily="18" charset="0"/>
              </a:rPr>
              <a:t>Figure 18.1 summarizes the searching and sorting algorithms discussed in this book.</a:t>
            </a:r>
            <a:endParaRPr lang="en-US" altLang="en-US" sz="2200" dirty="0">
              <a:latin typeface="+mn-lt"/>
              <a:cs typeface="Times New Roman" panose="02020603050405020304" pitchFamily="18" charset="0"/>
            </a:endParaRPr>
          </a:p>
        </p:txBody>
      </p:sp>
    </p:spTree>
    <p:extLst>
      <p:ext uri="{BB962C8B-B14F-4D97-AF65-F5344CB8AC3E}">
        <p14:creationId xmlns:p14="http://schemas.microsoft.com/office/powerpoint/2010/main" val="2013889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13114"/>
          </a:xfrm>
        </p:spPr>
        <p:txBody>
          <a:bodyPr/>
          <a:lstStyle/>
          <a:p>
            <a:r>
              <a:rPr lang="en-IN" sz="3200" dirty="0" smtClean="0">
                <a:latin typeface="Times New Roman" panose="02020603050405020304" pitchFamily="18" charset="0"/>
                <a:cs typeface="Times New Roman" panose="02020603050405020304" pitchFamily="18" charset="0"/>
              </a:rPr>
              <a:t>Figure </a:t>
            </a:r>
            <a:r>
              <a:rPr lang="en-IN" sz="3200" dirty="0">
                <a:latin typeface="Times New Roman" panose="02020603050405020304" pitchFamily="18" charset="0"/>
                <a:cs typeface="Times New Roman" panose="02020603050405020304" pitchFamily="18" charset="0"/>
              </a:rPr>
              <a:t>18.3 Class That Contains an Array of Random Integers and a Method That Uses Binary Search to Find an Integer </a:t>
            </a:r>
            <a:r>
              <a:rPr lang="en-IN" sz="2000" b="0" dirty="0" smtClean="0">
                <a:latin typeface="Times New Roman" panose="02020603050405020304" pitchFamily="18" charset="0"/>
                <a:cs typeface="Times New Roman" panose="02020603050405020304" pitchFamily="18" charset="0"/>
              </a:rPr>
              <a:t>(6 </a:t>
            </a:r>
            <a:r>
              <a:rPr lang="en-IN" sz="2000" b="0" dirty="0">
                <a:latin typeface="Times New Roman" panose="02020603050405020304" pitchFamily="18" charset="0"/>
                <a:cs typeface="Times New Roman" panose="02020603050405020304" pitchFamily="18" charset="0"/>
              </a:rPr>
              <a:t>of 6)</a:t>
            </a:r>
            <a:endParaRPr lang="en-IN" sz="2000" dirty="0"/>
          </a:p>
        </p:txBody>
      </p:sp>
      <p:pic>
        <p:nvPicPr>
          <p:cNvPr id="4" name="Picture 3" descr="The output for the class that contains an array of random integers and a method that uses binary search to find an integer. Line 1: 12 17 22 25 30 39 40 52 56 72 76 82 84 91 93. Line 2: please enter an integer value, left parenthesis, minus 1 to quit, right parenthesis: 72. Line 3: 12 17 22 25 30 39 40 52 56 72 76 82 84 91 93. Note: asterisk is found below the integer 52. Line 4, indented twice: 56 72 76 82 84 91 93. Note: asterisk is found below the integer 82. Line 5, indented twice: 56 72 76. Note: asterisk is found below the integer 72. Line 6: the integer 72 was found in position 9. Line 7: please enter an integer value, left parenthesis, minus 1 to quit, right parenthesis: 13. Line 8: 12 17 22 25 30 39 40 52 56 72 76 82 84 91 93. Note: asterisk is found below the integer 52. Line 9: 12 17 22 25 30 39 40. Note: asterisk is found below the integer 25. Line 10: 12 17 22. Note: asterisk is found below the integer 17. Line 11: 12. Note: asterisk is found below the integer 12. Line 12: the integer 13 was not found. Line 13: please enter an integer value, left parenthesis, minus 1 to quit, right parenthesis: min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65" y="2057376"/>
            <a:ext cx="6650469" cy="4107103"/>
          </a:xfrm>
          <a:prstGeom prst="rect">
            <a:avLst/>
          </a:prstGeom>
        </p:spPr>
      </p:pic>
    </p:spTree>
    <p:extLst>
      <p:ext uri="{BB962C8B-B14F-4D97-AF65-F5344CB8AC3E}">
        <p14:creationId xmlns:p14="http://schemas.microsoft.com/office/powerpoint/2010/main" val="675347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18.2.2 Binary Search </a:t>
            </a:r>
            <a:r>
              <a:rPr lang="en-US" sz="2000" b="0" dirty="0" smtClean="0"/>
              <a:t>(6 of 10)</a:t>
            </a:r>
            <a:endParaRPr lang="en-IN" sz="2000" b="0" dirty="0"/>
          </a:p>
        </p:txBody>
      </p:sp>
      <p:sp>
        <p:nvSpPr>
          <p:cNvPr id="5" name="Text Placeholder 4"/>
          <p:cNvSpPr>
            <a:spLocks noGrp="1"/>
          </p:cNvSpPr>
          <p:nvPr>
            <p:ph type="body" idx="1"/>
          </p:nvPr>
        </p:nvSpPr>
        <p:spPr/>
        <p:txBody>
          <a:bodyPr/>
          <a:lstStyle/>
          <a:p>
            <a:pPr eaLnBrk="1" hangingPunct="1"/>
            <a:r>
              <a:rPr lang="en-US" altLang="en-US" sz="2400" dirty="0">
                <a:latin typeface="+mn-lt"/>
              </a:rPr>
              <a:t>Lines 27–47 of </a:t>
            </a:r>
            <a:r>
              <a:rPr lang="en-US" altLang="en-US" sz="2400" dirty="0" smtClean="0">
                <a:latin typeface="+mn-lt"/>
              </a:rPr>
              <a:t>Figure. </a:t>
            </a:r>
            <a:r>
              <a:rPr lang="en-US" altLang="en-US" sz="2400" dirty="0">
                <a:latin typeface="+mn-lt"/>
              </a:rPr>
              <a:t>18.5 loop until the user enters </a:t>
            </a:r>
            <a:r>
              <a:rPr lang="en-US" altLang="en-US" sz="2400" dirty="0" smtClean="0">
                <a:latin typeface="+mn-lt"/>
              </a:rPr>
              <a:t>−1.</a:t>
            </a:r>
            <a:endParaRPr lang="en-US" altLang="en-US" sz="2400" dirty="0">
              <a:latin typeface="+mn-lt"/>
            </a:endParaRPr>
          </a:p>
          <a:p>
            <a:pPr eaLnBrk="1" hangingPunct="1"/>
            <a:r>
              <a:rPr lang="en-US" altLang="en-US" sz="2400" dirty="0">
                <a:latin typeface="+mn-lt"/>
              </a:rPr>
              <a:t>For each other number the user enters, the app performs a binary search to determine whether the number matches an element in the array</a:t>
            </a:r>
            <a:r>
              <a:rPr lang="en-US" altLang="en-US" sz="2400" dirty="0" smtClean="0">
                <a:latin typeface="+mn-lt"/>
              </a:rPr>
              <a:t>.</a:t>
            </a:r>
            <a:endParaRPr lang="en-US" altLang="en-US" sz="2400" dirty="0">
              <a:latin typeface="+mn-lt"/>
            </a:endParaRPr>
          </a:p>
          <a:p>
            <a:pPr eaLnBrk="1" hangingPunct="1"/>
            <a:r>
              <a:rPr lang="en-US" altLang="en-US" sz="2400" dirty="0">
                <a:latin typeface="+mn-lt"/>
              </a:rPr>
              <a:t>The first line of output from this app is the array of </a:t>
            </a:r>
            <a:r>
              <a:rPr lang="en-US" altLang="en-US" sz="2400" dirty="0">
                <a:latin typeface="Consolas" panose="020B0609020204030204" pitchFamily="49" charset="0"/>
              </a:rPr>
              <a:t>ints</a:t>
            </a:r>
            <a:r>
              <a:rPr lang="en-US" altLang="en-US" sz="2400" dirty="0">
                <a:latin typeface="+mn-lt"/>
              </a:rPr>
              <a:t>, in increasing order</a:t>
            </a:r>
            <a:r>
              <a:rPr lang="en-US" altLang="en-US" sz="2400" dirty="0" smtClean="0">
                <a:latin typeface="+mn-lt"/>
              </a:rPr>
              <a:t>.</a:t>
            </a:r>
            <a:endParaRPr lang="en-US" altLang="en-US" sz="2400" dirty="0">
              <a:latin typeface="+mn-lt"/>
            </a:endParaRPr>
          </a:p>
          <a:p>
            <a:pPr eaLnBrk="1" hangingPunct="1"/>
            <a:r>
              <a:rPr lang="en-US" altLang="en-US" sz="2400" dirty="0">
                <a:latin typeface="+mn-lt"/>
              </a:rPr>
              <a:t>When the user instructs the app to search for 72, the app first tests the middle element (indicated by * in the sample output), which is 52</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045628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18.2.2 Binary Search </a:t>
            </a:r>
            <a:r>
              <a:rPr lang="en-US" sz="2000" b="0" dirty="0" smtClean="0"/>
              <a:t>(7 of 10)</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The search key is greater than 52, so the app eliminates from consideration the first half of the array and tests the middle element from the second half. The search key is smaller than 82, so the app eliminates from consideration the second half of the subarray, leaving only three elements</a:t>
            </a:r>
            <a:r>
              <a:rPr lang="en-US" altLang="en-US" sz="2400" dirty="0" smtClean="0">
                <a:latin typeface="+mn-lt"/>
              </a:rPr>
              <a:t>.</a:t>
            </a:r>
            <a:endParaRPr lang="en-US" altLang="en-US" sz="2400" dirty="0">
              <a:latin typeface="+mn-lt"/>
            </a:endParaRPr>
          </a:p>
          <a:p>
            <a:pPr eaLnBrk="1" hangingPunct="1"/>
            <a:r>
              <a:rPr lang="en-US" altLang="en-US" sz="2400" dirty="0">
                <a:latin typeface="+mn-lt"/>
              </a:rPr>
              <a:t>Finally, the app checks 72 (which matches the search key) and returns the index </a:t>
            </a:r>
            <a:r>
              <a:rPr lang="en-US" altLang="en-US" sz="2400" dirty="0" smtClean="0">
                <a:latin typeface="+mn-lt"/>
              </a:rPr>
              <a:t>9.</a:t>
            </a:r>
          </a:p>
        </p:txBody>
      </p:sp>
    </p:spTree>
    <p:extLst>
      <p:ext uri="{BB962C8B-B14F-4D97-AF65-F5344CB8AC3E}">
        <p14:creationId xmlns:p14="http://schemas.microsoft.com/office/powerpoint/2010/main" val="1316449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18.2.2 Binary Search </a:t>
            </a:r>
            <a:r>
              <a:rPr lang="en-US" sz="2000" b="0" dirty="0"/>
              <a:t>(8 of 10)</a:t>
            </a:r>
            <a:endParaRPr lang="en-US" dirty="0"/>
          </a:p>
        </p:txBody>
      </p:sp>
      <p:sp>
        <p:nvSpPr>
          <p:cNvPr id="3" name="Text Placeholder 2"/>
          <p:cNvSpPr>
            <a:spLocks noGrp="1"/>
          </p:cNvSpPr>
          <p:nvPr>
            <p:ph type="body" idx="1"/>
          </p:nvPr>
        </p:nvSpPr>
        <p:spPr>
          <a:xfrm>
            <a:off x="457200" y="1600201"/>
            <a:ext cx="8229600" cy="3210105"/>
          </a:xfrm>
        </p:spPr>
        <p:txBody>
          <a:bodyPr/>
          <a:lstStyle/>
          <a:p>
            <a:pPr marL="109537" indent="0">
              <a:buNone/>
              <a:defRPr/>
            </a:pPr>
            <a:r>
              <a:rPr lang="en-US" sz="2200" b="1" dirty="0">
                <a:latin typeface="+mn-lt"/>
              </a:rPr>
              <a:t>Efficiency of Binary Search</a:t>
            </a:r>
          </a:p>
          <a:p>
            <a:pPr eaLnBrk="1" hangingPunct="1">
              <a:defRPr/>
            </a:pPr>
            <a:r>
              <a:rPr lang="en-US" sz="2200" dirty="0">
                <a:latin typeface="+mn-lt"/>
              </a:rPr>
              <a:t>In the worst-case scenario, searching a sorted array of 1,023 elements will take only 10 comparisons when using a binary search.</a:t>
            </a:r>
          </a:p>
          <a:p>
            <a:pPr eaLnBrk="1" hangingPunct="1">
              <a:defRPr/>
            </a:pPr>
            <a:r>
              <a:rPr lang="en-US" sz="2200" dirty="0">
                <a:latin typeface="+mn-lt"/>
              </a:rPr>
              <a:t>Repeatedly dividing 1,023 by 2 (because after each comparison, we are able to eliminate half of the array) and rounding down (because we also remove the middle element) yields the values 511, 255, 127, 63, 31, 15, 7, 3, 1 and 0</a:t>
            </a:r>
            <a:r>
              <a:rPr lang="en-US" sz="2200" dirty="0" smtClean="0">
                <a:latin typeface="+mn-lt"/>
              </a:rPr>
              <a:t>.</a:t>
            </a:r>
            <a:endParaRPr lang="en-US" sz="2200" dirty="0">
              <a:latin typeface="+mn-lt"/>
            </a:endParaRPr>
          </a:p>
        </p:txBody>
      </p:sp>
      <p:sp>
        <p:nvSpPr>
          <p:cNvPr id="4" name="Content Placeholder 3"/>
          <p:cNvSpPr>
            <a:spLocks noGrp="1"/>
          </p:cNvSpPr>
          <p:nvPr>
            <p:ph sz="quarter" idx="13"/>
          </p:nvPr>
        </p:nvSpPr>
        <p:spPr>
          <a:xfrm>
            <a:off x="457200" y="4836206"/>
            <a:ext cx="1988769" cy="407080"/>
          </a:xfrm>
        </p:spPr>
        <p:txBody>
          <a:bodyPr anchor="ctr"/>
          <a:lstStyle/>
          <a:p>
            <a:r>
              <a:rPr lang="en-US" sz="2200" dirty="0">
                <a:latin typeface="+mn-lt"/>
              </a:rPr>
              <a:t>The number</a:t>
            </a:r>
          </a:p>
        </p:txBody>
      </p:sp>
      <p:graphicFrame>
        <p:nvGraphicFramePr>
          <p:cNvPr id="9" name="Object 8" descr="1023 times left parenthesis 2 to the tenth power, minus 1 right parenthesis."/>
          <p:cNvGraphicFramePr>
            <a:graphicFrameLocks noChangeAspect="1"/>
          </p:cNvGraphicFramePr>
          <p:nvPr>
            <p:extLst>
              <p:ext uri="{D42A27DB-BD31-4B8C-83A1-F6EECF244321}">
                <p14:modId xmlns:p14="http://schemas.microsoft.com/office/powerpoint/2010/main" val="4117769294"/>
              </p:ext>
            </p:extLst>
          </p:nvPr>
        </p:nvGraphicFramePr>
        <p:xfrm>
          <a:off x="2373399" y="4880249"/>
          <a:ext cx="1320179" cy="409069"/>
        </p:xfrm>
        <a:graphic>
          <a:graphicData uri="http://schemas.openxmlformats.org/presentationml/2006/ole">
            <mc:AlternateContent xmlns:mc="http://schemas.openxmlformats.org/markup-compatibility/2006">
              <mc:Choice xmlns:v="urn:schemas-microsoft-com:vml" Requires="v">
                <p:oleObj spid="_x0000_s5467" name="Equation" r:id="rId3" imgW="901440" imgH="279360" progId="Equation.DSMT4">
                  <p:embed/>
                </p:oleObj>
              </mc:Choice>
              <mc:Fallback>
                <p:oleObj name="Equation" r:id="rId3" imgW="901440" imgH="279360" progId="Equation.DSMT4">
                  <p:embed/>
                  <p:pic>
                    <p:nvPicPr>
                      <p:cNvPr id="0" name=""/>
                      <p:cNvPicPr/>
                      <p:nvPr/>
                    </p:nvPicPr>
                    <p:blipFill>
                      <a:blip r:embed="rId4"/>
                      <a:stretch>
                        <a:fillRect/>
                      </a:stretch>
                    </p:blipFill>
                    <p:spPr>
                      <a:xfrm>
                        <a:off x="2373399" y="4880249"/>
                        <a:ext cx="1320179" cy="409069"/>
                      </a:xfrm>
                      <a:prstGeom prst="rect">
                        <a:avLst/>
                      </a:prstGeom>
                    </p:spPr>
                  </p:pic>
                </p:oleObj>
              </mc:Fallback>
            </mc:AlternateContent>
          </a:graphicData>
        </a:graphic>
      </p:graphicFrame>
      <p:sp>
        <p:nvSpPr>
          <p:cNvPr id="5" name="Content Placeholder 4"/>
          <p:cNvSpPr>
            <a:spLocks noGrp="1"/>
          </p:cNvSpPr>
          <p:nvPr>
            <p:ph sz="quarter" idx="14"/>
          </p:nvPr>
        </p:nvSpPr>
        <p:spPr>
          <a:xfrm>
            <a:off x="3672120" y="4873855"/>
            <a:ext cx="4855026" cy="369431"/>
          </a:xfrm>
        </p:spPr>
        <p:txBody>
          <a:bodyPr anchor="ctr"/>
          <a:lstStyle/>
          <a:p>
            <a:pPr marL="432" indent="0">
              <a:buNone/>
            </a:pPr>
            <a:r>
              <a:rPr lang="en-US" sz="2200" dirty="0">
                <a:latin typeface="+mn-lt"/>
              </a:rPr>
              <a:t>is divided by 2 only 10 times </a:t>
            </a:r>
            <a:r>
              <a:rPr lang="en-US" sz="2200" dirty="0" smtClean="0">
                <a:latin typeface="+mn-lt"/>
              </a:rPr>
              <a:t>to </a:t>
            </a:r>
            <a:r>
              <a:rPr lang="en-US" sz="2200" dirty="0">
                <a:latin typeface="+mn-lt"/>
              </a:rPr>
              <a:t>get</a:t>
            </a:r>
          </a:p>
        </p:txBody>
      </p:sp>
      <p:sp>
        <p:nvSpPr>
          <p:cNvPr id="6" name="Content Placeholder 5"/>
          <p:cNvSpPr>
            <a:spLocks noGrp="1"/>
          </p:cNvSpPr>
          <p:nvPr>
            <p:ph sz="quarter" idx="15"/>
          </p:nvPr>
        </p:nvSpPr>
        <p:spPr>
          <a:xfrm>
            <a:off x="457200" y="5290458"/>
            <a:ext cx="8229601" cy="634854"/>
          </a:xfrm>
        </p:spPr>
        <p:txBody>
          <a:bodyPr anchor="ctr"/>
          <a:lstStyle/>
          <a:p>
            <a:pPr marL="265113" indent="0">
              <a:buNone/>
              <a:tabLst>
                <a:tab pos="265113" algn="l"/>
              </a:tabLst>
            </a:pPr>
            <a:r>
              <a:rPr lang="en-US" sz="2200" dirty="0" smtClean="0">
                <a:latin typeface="+mn-lt"/>
              </a:rPr>
              <a:t>the </a:t>
            </a:r>
            <a:r>
              <a:rPr lang="en-US" sz="2200" dirty="0">
                <a:latin typeface="+mn-lt"/>
              </a:rPr>
              <a:t>value 0, which indicates that there are no more elements to test.</a:t>
            </a:r>
          </a:p>
        </p:txBody>
      </p:sp>
    </p:spTree>
    <p:extLst>
      <p:ext uri="{BB962C8B-B14F-4D97-AF65-F5344CB8AC3E}">
        <p14:creationId xmlns:p14="http://schemas.microsoft.com/office/powerpoint/2010/main" val="22665704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18.2.2 Binary Search </a:t>
            </a:r>
            <a:r>
              <a:rPr lang="en-US" sz="2000" b="0" dirty="0" smtClean="0"/>
              <a:t>(9 of 10)</a:t>
            </a:r>
            <a:endParaRPr lang="en-IN" sz="2000" b="0" dirty="0"/>
          </a:p>
        </p:txBody>
      </p:sp>
      <p:sp>
        <p:nvSpPr>
          <p:cNvPr id="3" name="Text Placeholder 2"/>
          <p:cNvSpPr>
            <a:spLocks noGrp="1"/>
          </p:cNvSpPr>
          <p:nvPr>
            <p:ph type="body" idx="1"/>
          </p:nvPr>
        </p:nvSpPr>
        <p:spPr>
          <a:xfrm>
            <a:off x="457200" y="1600200"/>
            <a:ext cx="7859486" cy="4525963"/>
          </a:xfrm>
        </p:spPr>
        <p:txBody>
          <a:bodyPr/>
          <a:lstStyle/>
          <a:p>
            <a:pPr eaLnBrk="1" hangingPunct="1"/>
            <a:r>
              <a:rPr lang="en-US" altLang="en-US" sz="2200" dirty="0">
                <a:latin typeface="+mn-lt"/>
              </a:rPr>
              <a:t>Dividing by 2 is equivalent to one comparison in the binary search algorithm. Thus, an array of 1,048,575 (220 </a:t>
            </a:r>
            <a:r>
              <a:rPr lang="en-US" altLang="en-US" sz="2200" dirty="0" smtClean="0">
                <a:latin typeface="+mn-lt"/>
              </a:rPr>
              <a:t>− </a:t>
            </a:r>
            <a:r>
              <a:rPr lang="en-US" altLang="en-US" sz="2200" dirty="0">
                <a:latin typeface="+mn-lt"/>
              </a:rPr>
              <a:t>1) elements takes a maximum of 20 comparisons to find the key, and an array of one billion elements (which is less than 230 </a:t>
            </a:r>
            <a:r>
              <a:rPr lang="en-US" altLang="en-US" sz="2200" dirty="0" smtClean="0">
                <a:latin typeface="+mn-lt"/>
              </a:rPr>
              <a:t>−1</a:t>
            </a:r>
            <a:r>
              <a:rPr lang="en-US" altLang="en-US" sz="2200" dirty="0">
                <a:latin typeface="+mn-lt"/>
              </a:rPr>
              <a:t>) takes a maximum of 30 comparisons to find the key</a:t>
            </a:r>
            <a:r>
              <a:rPr lang="en-US" altLang="en-US" sz="2200" dirty="0" smtClean="0">
                <a:latin typeface="+mn-lt"/>
              </a:rPr>
              <a:t>.</a:t>
            </a:r>
            <a:endParaRPr lang="en-US" altLang="en-US" sz="2200" dirty="0">
              <a:latin typeface="+mn-lt"/>
            </a:endParaRPr>
          </a:p>
          <a:p>
            <a:pPr eaLnBrk="1" hangingPunct="1"/>
            <a:r>
              <a:rPr lang="en-US" altLang="en-US" sz="2200" dirty="0">
                <a:latin typeface="+mn-lt"/>
              </a:rPr>
              <a:t>This is a tremendous improvement in performance over the linear search</a:t>
            </a:r>
            <a:r>
              <a:rPr lang="en-US" altLang="en-US" sz="2200" dirty="0" smtClean="0">
                <a:latin typeface="+mn-lt"/>
              </a:rPr>
              <a:t>.</a:t>
            </a:r>
            <a:endParaRPr lang="en-US" altLang="en-US" sz="2200" dirty="0">
              <a:latin typeface="+mn-lt"/>
            </a:endParaRPr>
          </a:p>
          <a:p>
            <a:pPr eaLnBrk="1" hangingPunct="1"/>
            <a:r>
              <a:rPr lang="en-US" altLang="en-US" sz="2200" dirty="0">
                <a:latin typeface="+mn-lt"/>
              </a:rPr>
              <a:t>The maximum number of comparisons needed for the binary search of any sorted array is the exponent of the first power of 2 greater than the number of elements in the array, which is represented </a:t>
            </a:r>
            <a:r>
              <a:rPr lang="en-US" altLang="en-US" sz="2200" dirty="0" smtClean="0">
                <a:latin typeface="+mn-lt"/>
              </a:rPr>
              <a:t>as</a:t>
            </a:r>
            <a:endParaRPr lang="en-US" altLang="en-US" sz="2200" dirty="0">
              <a:latin typeface="+mn-lt"/>
            </a:endParaRPr>
          </a:p>
        </p:txBody>
      </p:sp>
      <p:graphicFrame>
        <p:nvGraphicFramePr>
          <p:cNvPr id="5" name="Object 4" descr="Log base 2 of n"/>
          <p:cNvGraphicFramePr>
            <a:graphicFrameLocks noChangeAspect="1"/>
          </p:cNvGraphicFramePr>
          <p:nvPr>
            <p:extLst>
              <p:ext uri="{D42A27DB-BD31-4B8C-83A1-F6EECF244321}">
                <p14:modId xmlns:p14="http://schemas.microsoft.com/office/powerpoint/2010/main" val="1435842931"/>
              </p:ext>
            </p:extLst>
          </p:nvPr>
        </p:nvGraphicFramePr>
        <p:xfrm>
          <a:off x="4570159" y="5766509"/>
          <a:ext cx="787459" cy="404979"/>
        </p:xfrm>
        <a:graphic>
          <a:graphicData uri="http://schemas.openxmlformats.org/presentationml/2006/ole">
            <mc:AlternateContent xmlns:mc="http://schemas.openxmlformats.org/markup-compatibility/2006">
              <mc:Choice xmlns:v="urn:schemas-microsoft-com:vml" Requires="v">
                <p:oleObj spid="_x0000_s6481" name="Equation" r:id="rId3" imgW="444240" imgH="228600" progId="Equation.DSMT4">
                  <p:embed/>
                </p:oleObj>
              </mc:Choice>
              <mc:Fallback>
                <p:oleObj name="Equation" r:id="rId3" imgW="444240" imgH="228600" progId="Equation.DSMT4">
                  <p:embed/>
                  <p:pic>
                    <p:nvPicPr>
                      <p:cNvPr id="0" name=""/>
                      <p:cNvPicPr/>
                      <p:nvPr/>
                    </p:nvPicPr>
                    <p:blipFill>
                      <a:blip r:embed="rId4"/>
                      <a:stretch>
                        <a:fillRect/>
                      </a:stretch>
                    </p:blipFill>
                    <p:spPr>
                      <a:xfrm>
                        <a:off x="4570159" y="5766509"/>
                        <a:ext cx="787459" cy="404979"/>
                      </a:xfrm>
                      <a:prstGeom prst="rect">
                        <a:avLst/>
                      </a:prstGeom>
                    </p:spPr>
                  </p:pic>
                </p:oleObj>
              </mc:Fallback>
            </mc:AlternateContent>
          </a:graphicData>
        </a:graphic>
      </p:graphicFrame>
    </p:spTree>
    <p:extLst>
      <p:ext uri="{BB962C8B-B14F-4D97-AF65-F5344CB8AC3E}">
        <p14:creationId xmlns:p14="http://schemas.microsoft.com/office/powerpoint/2010/main" val="25464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18.2.2 Binary Search </a:t>
            </a:r>
            <a:r>
              <a:rPr lang="en-US" sz="2000" b="0" dirty="0" smtClean="0"/>
              <a:t>(10 of 10)</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All logarithms grow at roughly the same rate, so in Big O notation the base can be omitted</a:t>
            </a:r>
            <a:r>
              <a:rPr lang="en-US" altLang="en-US" sz="2400" dirty="0" smtClean="0">
                <a:latin typeface="+mn-lt"/>
              </a:rPr>
              <a:t>.</a:t>
            </a:r>
            <a:endParaRPr lang="en-US" altLang="en-US" sz="2400" dirty="0">
              <a:latin typeface="+mn-lt"/>
            </a:endParaRPr>
          </a:p>
          <a:p>
            <a:pPr eaLnBrk="1" hangingPunct="1"/>
            <a:r>
              <a:rPr lang="en-US" altLang="en-US" sz="2400" dirty="0">
                <a:latin typeface="+mn-lt"/>
              </a:rPr>
              <a:t>This results in a big O of </a:t>
            </a:r>
            <a:r>
              <a:rPr lang="en-US" altLang="en-US" sz="2400" b="1" i="1" dirty="0">
                <a:solidFill>
                  <a:schemeClr val="tx1"/>
                </a:solidFill>
                <a:latin typeface="+mn-lt"/>
              </a:rPr>
              <a:t>O(log n)</a:t>
            </a:r>
            <a:r>
              <a:rPr lang="en-US" altLang="en-US" sz="2400" dirty="0">
                <a:latin typeface="+mn-lt"/>
              </a:rPr>
              <a:t> for a binary search, which is also known as </a:t>
            </a:r>
            <a:r>
              <a:rPr lang="en-US" altLang="en-US" sz="2400" b="1" dirty="0">
                <a:solidFill>
                  <a:schemeClr val="tx1"/>
                </a:solidFill>
                <a:latin typeface="+mn-lt"/>
              </a:rPr>
              <a:t>logarithmic runtime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353168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 Sorting </a:t>
            </a:r>
            <a:r>
              <a:rPr lang="en-US" dirty="0" smtClean="0"/>
              <a:t>Algorithms </a:t>
            </a:r>
            <a:r>
              <a:rPr lang="en-US" sz="2000" b="0" dirty="0" smtClean="0"/>
              <a:t>(1 of 2)</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Sorting data (i.e., placing the data in some particular order, such as ascending or descending) is one of the most important computing applications</a:t>
            </a:r>
            <a:r>
              <a:rPr lang="en-US" altLang="en-US" sz="2400" dirty="0" smtClean="0">
                <a:latin typeface="+mn-lt"/>
              </a:rPr>
              <a:t>.</a:t>
            </a:r>
            <a:endParaRPr lang="en-US" altLang="en-US" sz="2400" dirty="0">
              <a:latin typeface="+mn-lt"/>
            </a:endParaRPr>
          </a:p>
          <a:p>
            <a:pPr eaLnBrk="1" hangingPunct="1"/>
            <a:r>
              <a:rPr lang="en-US" altLang="en-US" sz="2400" dirty="0">
                <a:latin typeface="+mn-lt"/>
              </a:rPr>
              <a:t>Virtually every organization must sort some data—often, massive amounts of it</a:t>
            </a:r>
            <a:r>
              <a:rPr lang="en-US" altLang="en-US" sz="2400" dirty="0" smtClean="0">
                <a:latin typeface="+mn-lt"/>
              </a:rPr>
              <a:t>.</a:t>
            </a:r>
            <a:endParaRPr lang="en-US" altLang="en-US" sz="2400" dirty="0">
              <a:latin typeface="+mn-lt"/>
            </a:endParaRPr>
          </a:p>
          <a:p>
            <a:pPr eaLnBrk="1" hangingPunct="1"/>
            <a:r>
              <a:rPr lang="en-US" altLang="en-US" sz="2400" dirty="0">
                <a:latin typeface="+mn-lt"/>
              </a:rPr>
              <a:t>Sorting data is an intriguing, compute-intensive problem that has attracted substantial research efforts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999409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 Sorting </a:t>
            </a:r>
            <a:r>
              <a:rPr lang="en-US" dirty="0" smtClean="0"/>
              <a:t>Algorithms </a:t>
            </a:r>
            <a:r>
              <a:rPr lang="en-US" sz="2000" b="0" dirty="0" smtClean="0"/>
              <a:t>(2 of 2)</a:t>
            </a:r>
            <a:endParaRPr lang="en-IN" sz="2000" b="0" dirty="0"/>
          </a:p>
        </p:txBody>
      </p:sp>
      <p:sp>
        <p:nvSpPr>
          <p:cNvPr id="3" name="Text Placeholder 2"/>
          <p:cNvSpPr>
            <a:spLocks noGrp="1"/>
          </p:cNvSpPr>
          <p:nvPr>
            <p:ph type="body" idx="1"/>
          </p:nvPr>
        </p:nvSpPr>
        <p:spPr>
          <a:xfrm>
            <a:off x="457200" y="1600200"/>
            <a:ext cx="8229600" cy="4669971"/>
          </a:xfrm>
        </p:spPr>
        <p:txBody>
          <a:bodyPr/>
          <a:lstStyle/>
          <a:p>
            <a:r>
              <a:rPr lang="en-US" altLang="en-US" sz="1800" dirty="0">
                <a:latin typeface="+mn-lt"/>
              </a:rPr>
              <a:t>It’s important to understand about sorting that the </a:t>
            </a:r>
            <a:r>
              <a:rPr lang="en-US" altLang="en-US" sz="1800" b="1" dirty="0">
                <a:latin typeface="+mn-lt"/>
              </a:rPr>
              <a:t>end</a:t>
            </a:r>
            <a:r>
              <a:rPr lang="en-US" altLang="en-US" sz="1800" i="1" dirty="0">
                <a:latin typeface="+mn-lt"/>
              </a:rPr>
              <a:t> </a:t>
            </a:r>
            <a:r>
              <a:rPr lang="en-US" altLang="en-US" sz="1800" b="1" dirty="0">
                <a:latin typeface="+mn-lt"/>
              </a:rPr>
              <a:t>result</a:t>
            </a:r>
            <a:r>
              <a:rPr lang="en-US" altLang="en-US" sz="1800" dirty="0">
                <a:latin typeface="+mn-lt"/>
              </a:rPr>
              <a:t>—the sorted array—will be the </a:t>
            </a:r>
            <a:r>
              <a:rPr lang="en-US" altLang="en-US" sz="1800" b="1" dirty="0">
                <a:latin typeface="+mn-lt"/>
              </a:rPr>
              <a:t>same</a:t>
            </a:r>
            <a:r>
              <a:rPr lang="en-US" altLang="en-US" sz="1800" dirty="0">
                <a:latin typeface="+mn-lt"/>
              </a:rPr>
              <a:t> no matter which (correct) algorithm you use to sort the array</a:t>
            </a:r>
            <a:r>
              <a:rPr lang="en-US" altLang="en-US" sz="1800" dirty="0" smtClean="0">
                <a:latin typeface="+mn-lt"/>
              </a:rPr>
              <a:t>.</a:t>
            </a:r>
            <a:endParaRPr lang="en-US" altLang="en-US" sz="1800" dirty="0">
              <a:latin typeface="+mn-lt"/>
            </a:endParaRPr>
          </a:p>
          <a:p>
            <a:r>
              <a:rPr lang="en-US" altLang="en-US" sz="1800" dirty="0">
                <a:latin typeface="+mn-lt"/>
              </a:rPr>
              <a:t>The choice of algorithm affects only the </a:t>
            </a:r>
            <a:r>
              <a:rPr lang="en-US" altLang="en-US" sz="1800" b="1" dirty="0">
                <a:latin typeface="+mn-lt"/>
              </a:rPr>
              <a:t>runtime</a:t>
            </a:r>
            <a:r>
              <a:rPr lang="en-US" altLang="en-US" sz="1800" dirty="0">
                <a:latin typeface="+mn-lt"/>
              </a:rPr>
              <a:t> and </a:t>
            </a:r>
            <a:r>
              <a:rPr lang="en-US" altLang="en-US" sz="1800" b="1" dirty="0">
                <a:latin typeface="+mn-lt"/>
              </a:rPr>
              <a:t>memory</a:t>
            </a:r>
            <a:r>
              <a:rPr lang="en-US" altLang="en-US" sz="1800" i="1" dirty="0">
                <a:latin typeface="+mn-lt"/>
              </a:rPr>
              <a:t> </a:t>
            </a:r>
            <a:r>
              <a:rPr lang="en-US" altLang="en-US" sz="1800" b="1" dirty="0">
                <a:latin typeface="+mn-lt"/>
              </a:rPr>
              <a:t>use</a:t>
            </a:r>
            <a:r>
              <a:rPr lang="en-US" altLang="en-US" sz="1800" dirty="0">
                <a:latin typeface="+mn-lt"/>
              </a:rPr>
              <a:t> of the app</a:t>
            </a:r>
            <a:r>
              <a:rPr lang="en-US" altLang="en-US" sz="1800" dirty="0" smtClean="0">
                <a:latin typeface="+mn-lt"/>
              </a:rPr>
              <a:t>.</a:t>
            </a:r>
            <a:endParaRPr lang="en-US" altLang="en-US" sz="1800" dirty="0">
              <a:latin typeface="+mn-lt"/>
            </a:endParaRPr>
          </a:p>
          <a:p>
            <a:r>
              <a:rPr lang="en-US" altLang="en-US" sz="1800" dirty="0">
                <a:latin typeface="+mn-lt"/>
              </a:rPr>
              <a:t>The rest of the chapter introduces three common sorting algorithms</a:t>
            </a:r>
            <a:r>
              <a:rPr lang="en-US" altLang="en-US" sz="1800" dirty="0" smtClean="0">
                <a:latin typeface="+mn-lt"/>
              </a:rPr>
              <a:t>.</a:t>
            </a:r>
            <a:endParaRPr lang="en-US" altLang="en-US" sz="1800" dirty="0">
              <a:latin typeface="+mn-lt"/>
            </a:endParaRPr>
          </a:p>
          <a:p>
            <a:r>
              <a:rPr lang="en-US" altLang="en-US" sz="1800" dirty="0">
                <a:latin typeface="+mn-lt"/>
              </a:rPr>
              <a:t>The first two—</a:t>
            </a:r>
            <a:r>
              <a:rPr lang="en-US" altLang="en-US" sz="1800" b="1" dirty="0">
                <a:latin typeface="+mn-lt"/>
              </a:rPr>
              <a:t>selection</a:t>
            </a:r>
            <a:r>
              <a:rPr lang="en-US" altLang="en-US" sz="1800" i="1" dirty="0">
                <a:latin typeface="+mn-lt"/>
              </a:rPr>
              <a:t> </a:t>
            </a:r>
            <a:r>
              <a:rPr lang="en-US" altLang="en-US" sz="1800" b="1" dirty="0">
                <a:latin typeface="+mn-lt"/>
              </a:rPr>
              <a:t>sort</a:t>
            </a:r>
            <a:r>
              <a:rPr lang="en-US" altLang="en-US" sz="1800" dirty="0">
                <a:latin typeface="+mn-lt"/>
              </a:rPr>
              <a:t> and </a:t>
            </a:r>
            <a:r>
              <a:rPr lang="en-US" altLang="en-US" sz="1800" b="1" dirty="0">
                <a:latin typeface="+mn-lt"/>
              </a:rPr>
              <a:t>insertion sort</a:t>
            </a:r>
            <a:r>
              <a:rPr lang="en-US" altLang="en-US" sz="1800" dirty="0">
                <a:latin typeface="+mn-lt"/>
              </a:rPr>
              <a:t>—are simple to program, but inefficient</a:t>
            </a:r>
            <a:r>
              <a:rPr lang="en-US" altLang="en-US" sz="1800" dirty="0" smtClean="0">
                <a:latin typeface="+mn-lt"/>
              </a:rPr>
              <a:t>.</a:t>
            </a:r>
            <a:endParaRPr lang="en-US" altLang="en-US" sz="1800" dirty="0">
              <a:latin typeface="+mn-lt"/>
            </a:endParaRPr>
          </a:p>
          <a:p>
            <a:r>
              <a:rPr lang="en-US" altLang="en-US" sz="1800" dirty="0">
                <a:latin typeface="+mn-lt"/>
              </a:rPr>
              <a:t>The last—</a:t>
            </a:r>
            <a:r>
              <a:rPr lang="en-US" altLang="en-US" sz="1800" b="1" dirty="0">
                <a:latin typeface="+mn-lt"/>
              </a:rPr>
              <a:t>merge sort</a:t>
            </a:r>
            <a:r>
              <a:rPr lang="en-US" altLang="en-US" sz="1800" dirty="0">
                <a:latin typeface="+mn-lt"/>
              </a:rPr>
              <a:t>—is much faster than selection sort and insertion sort but more difficult to program. We focus on sorting arrays of simple-type data, namely </a:t>
            </a:r>
            <a:r>
              <a:rPr lang="en-US" altLang="en-US" sz="1800" dirty="0">
                <a:latin typeface="Consolas" panose="020B0609020204030204" pitchFamily="49" charset="0"/>
              </a:rPr>
              <a:t>int</a:t>
            </a:r>
            <a:r>
              <a:rPr lang="en-US" altLang="en-US" sz="1800" dirty="0">
                <a:latin typeface="+mn-lt"/>
              </a:rPr>
              <a:t>s</a:t>
            </a:r>
            <a:r>
              <a:rPr lang="en-US" altLang="en-US" sz="1800" dirty="0" smtClean="0">
                <a:latin typeface="+mn-lt"/>
              </a:rPr>
              <a:t>.</a:t>
            </a:r>
            <a:endParaRPr lang="en-US" altLang="en-US" sz="1800" dirty="0">
              <a:latin typeface="+mn-lt"/>
            </a:endParaRPr>
          </a:p>
          <a:p>
            <a:r>
              <a:rPr lang="en-US" altLang="en-US" sz="1800" dirty="0">
                <a:latin typeface="+mn-lt"/>
              </a:rPr>
              <a:t>It’s possible to sort arrays of objects as well—we discuss this in Chapter 21, Collections</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2158782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18.3.1 Selection Sort </a:t>
            </a:r>
            <a:r>
              <a:rPr lang="en-US" sz="2000" b="0" dirty="0" smtClean="0"/>
              <a:t>(1 of 5)</a:t>
            </a:r>
            <a:endParaRPr lang="en-IN" sz="2000" b="0" dirty="0"/>
          </a:p>
        </p:txBody>
      </p:sp>
      <p:sp>
        <p:nvSpPr>
          <p:cNvPr id="3" name="Text Placeholder 2"/>
          <p:cNvSpPr>
            <a:spLocks noGrp="1"/>
          </p:cNvSpPr>
          <p:nvPr>
            <p:ph type="body" idx="1"/>
          </p:nvPr>
        </p:nvSpPr>
        <p:spPr>
          <a:xfrm>
            <a:off x="457200" y="1600200"/>
            <a:ext cx="8469086" cy="4742543"/>
          </a:xfrm>
        </p:spPr>
        <p:txBody>
          <a:bodyPr anchor="ctr"/>
          <a:lstStyle/>
          <a:p>
            <a:pPr eaLnBrk="1" hangingPunct="1"/>
            <a:r>
              <a:rPr lang="en-US" altLang="en-US" sz="2200" b="1" dirty="0">
                <a:solidFill>
                  <a:schemeClr val="tx1"/>
                </a:solidFill>
                <a:latin typeface="+mn-lt"/>
              </a:rPr>
              <a:t>Selection sort</a:t>
            </a:r>
            <a:r>
              <a:rPr lang="en-US" altLang="en-US" sz="2200" dirty="0">
                <a:solidFill>
                  <a:srgbClr val="0000FF"/>
                </a:solidFill>
                <a:latin typeface="+mn-lt"/>
              </a:rPr>
              <a:t> </a:t>
            </a:r>
            <a:r>
              <a:rPr lang="en-US" altLang="en-US" sz="2200" dirty="0">
                <a:latin typeface="+mn-lt"/>
              </a:rPr>
              <a:t>is a simple, but inefficient, sorting algorithm</a:t>
            </a:r>
            <a:r>
              <a:rPr lang="en-US" altLang="en-US" sz="2200" dirty="0" smtClean="0">
                <a:latin typeface="+mn-lt"/>
              </a:rPr>
              <a:t>.</a:t>
            </a:r>
            <a:endParaRPr lang="en-US" altLang="en-US" sz="2200" dirty="0">
              <a:latin typeface="+mn-lt"/>
            </a:endParaRPr>
          </a:p>
          <a:p>
            <a:pPr eaLnBrk="1" hangingPunct="1"/>
            <a:r>
              <a:rPr lang="en-US" altLang="en-US" sz="2200" dirty="0">
                <a:latin typeface="+mn-lt"/>
              </a:rPr>
              <a:t>The first iteration of the algorithm selects the </a:t>
            </a:r>
            <a:r>
              <a:rPr lang="en-US" altLang="en-US" sz="2200" b="1" dirty="0">
                <a:latin typeface="+mn-lt"/>
              </a:rPr>
              <a:t>smallest element</a:t>
            </a:r>
            <a:r>
              <a:rPr lang="en-US" altLang="en-US" sz="2200" dirty="0">
                <a:latin typeface="+mn-lt"/>
              </a:rPr>
              <a:t> in the array and swaps it with the first element</a:t>
            </a:r>
            <a:r>
              <a:rPr lang="en-US" altLang="en-US" sz="2200" dirty="0" smtClean="0">
                <a:latin typeface="+mn-lt"/>
              </a:rPr>
              <a:t>.</a:t>
            </a:r>
            <a:endParaRPr lang="en-US" altLang="en-US" sz="2200" dirty="0">
              <a:latin typeface="+mn-lt"/>
            </a:endParaRPr>
          </a:p>
          <a:p>
            <a:pPr eaLnBrk="1" hangingPunct="1"/>
            <a:r>
              <a:rPr lang="en-US" altLang="en-US" sz="2200" dirty="0">
                <a:latin typeface="+mn-lt"/>
              </a:rPr>
              <a:t>The second iteration selects the </a:t>
            </a:r>
            <a:r>
              <a:rPr lang="en-US" altLang="en-US" sz="2200" b="1" dirty="0">
                <a:latin typeface="+mn-lt"/>
              </a:rPr>
              <a:t>second-smallest element</a:t>
            </a:r>
            <a:r>
              <a:rPr lang="en-US" altLang="en-US" sz="2200" i="1" dirty="0">
                <a:latin typeface="+mn-lt"/>
              </a:rPr>
              <a:t> </a:t>
            </a:r>
            <a:r>
              <a:rPr lang="en-US" altLang="en-US" sz="2200" dirty="0">
                <a:latin typeface="+mn-lt"/>
              </a:rPr>
              <a:t>(which is the smallest of the remaining elements) and swaps it with the second element</a:t>
            </a:r>
            <a:r>
              <a:rPr lang="en-US" altLang="en-US" sz="2200" dirty="0" smtClean="0">
                <a:latin typeface="+mn-lt"/>
              </a:rPr>
              <a:t>.</a:t>
            </a:r>
            <a:endParaRPr lang="en-US" altLang="en-US" sz="2200" dirty="0">
              <a:latin typeface="+mn-lt"/>
            </a:endParaRPr>
          </a:p>
          <a:p>
            <a:pPr eaLnBrk="1" hangingPunct="1"/>
            <a:r>
              <a:rPr lang="en-US" altLang="en-US" sz="2200" dirty="0">
                <a:latin typeface="+mn-lt"/>
              </a:rPr>
              <a:t>The algorithm continues until the last iteration selects the </a:t>
            </a:r>
            <a:r>
              <a:rPr lang="en-US" altLang="en-US" sz="2200" b="1" dirty="0">
                <a:latin typeface="+mn-lt"/>
              </a:rPr>
              <a:t>second-largest element</a:t>
            </a:r>
            <a:r>
              <a:rPr lang="en-US" altLang="en-US" sz="2200" i="1" dirty="0">
                <a:latin typeface="+mn-lt"/>
              </a:rPr>
              <a:t> </a:t>
            </a:r>
            <a:r>
              <a:rPr lang="en-US" altLang="en-US" sz="2200" dirty="0">
                <a:latin typeface="+mn-lt"/>
              </a:rPr>
              <a:t>and, if necessary, swaps it with the </a:t>
            </a:r>
            <a:r>
              <a:rPr lang="en-US" altLang="en-US" sz="2200" i="1" dirty="0">
                <a:latin typeface="+mn-lt"/>
              </a:rPr>
              <a:t>s</a:t>
            </a:r>
            <a:r>
              <a:rPr lang="en-US" altLang="en-US" sz="2200" b="1" dirty="0">
                <a:latin typeface="+mn-lt"/>
              </a:rPr>
              <a:t>econd-to-last element</a:t>
            </a:r>
            <a:r>
              <a:rPr lang="en-US" altLang="en-US" sz="2200" dirty="0">
                <a:latin typeface="+mn-lt"/>
              </a:rPr>
              <a:t>, leaving the </a:t>
            </a:r>
            <a:r>
              <a:rPr lang="en-US" altLang="en-US" sz="2200" b="1" dirty="0">
                <a:latin typeface="+mn-lt"/>
              </a:rPr>
              <a:t>largest element </a:t>
            </a:r>
            <a:r>
              <a:rPr lang="en-US" altLang="en-US" sz="2200" dirty="0">
                <a:latin typeface="+mn-lt"/>
              </a:rPr>
              <a:t>in the </a:t>
            </a:r>
            <a:r>
              <a:rPr lang="en-US" altLang="en-US" sz="2200" b="1" dirty="0">
                <a:latin typeface="+mn-lt"/>
              </a:rPr>
              <a:t>last</a:t>
            </a:r>
            <a:r>
              <a:rPr lang="en-US" altLang="en-US" sz="2200" dirty="0">
                <a:latin typeface="+mn-lt"/>
              </a:rPr>
              <a:t> position</a:t>
            </a:r>
            <a:r>
              <a:rPr lang="en-US" altLang="en-US" sz="2200" dirty="0" smtClean="0">
                <a:latin typeface="+mn-lt"/>
              </a:rPr>
              <a:t>.</a:t>
            </a:r>
            <a:endParaRPr lang="en-US" altLang="en-US" sz="2200" dirty="0">
              <a:latin typeface="+mn-lt"/>
            </a:endParaRPr>
          </a:p>
          <a:p>
            <a:pPr eaLnBrk="1" hangingPunct="1"/>
            <a:r>
              <a:rPr lang="en-US" altLang="en-US" sz="2200" dirty="0">
                <a:latin typeface="+mn-lt"/>
              </a:rPr>
              <a:t>After the </a:t>
            </a:r>
            <a:r>
              <a:rPr lang="en-US" altLang="en-US" sz="2200" i="1" dirty="0">
                <a:latin typeface="+mn-lt"/>
              </a:rPr>
              <a:t>i</a:t>
            </a:r>
            <a:r>
              <a:rPr lang="en-US" altLang="en-US" sz="2200" dirty="0">
                <a:latin typeface="+mn-lt"/>
              </a:rPr>
              <a:t>th iteration, the smallest </a:t>
            </a:r>
            <a:r>
              <a:rPr lang="en-US" altLang="en-US" sz="2200" i="1" dirty="0">
                <a:latin typeface="+mn-lt"/>
              </a:rPr>
              <a:t>i</a:t>
            </a:r>
            <a:r>
              <a:rPr lang="en-US" altLang="en-US" sz="2200" dirty="0">
                <a:latin typeface="+mn-lt"/>
              </a:rPr>
              <a:t> elements of the array will be sorted in increasing order in the first </a:t>
            </a:r>
            <a:r>
              <a:rPr lang="en-US" altLang="en-US" sz="2200" i="1" dirty="0">
                <a:latin typeface="+mn-lt"/>
              </a:rPr>
              <a:t>i</a:t>
            </a:r>
            <a:r>
              <a:rPr lang="en-US" altLang="en-US" sz="2200" dirty="0">
                <a:latin typeface="+mn-lt"/>
              </a:rPr>
              <a:t> positions of the array</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7485630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18.3.1 Selection Sort </a:t>
            </a:r>
            <a:r>
              <a:rPr lang="en-US" sz="2000" b="0" dirty="0" smtClean="0"/>
              <a:t>(2 of 5)</a:t>
            </a:r>
            <a:endParaRPr lang="en-IN" sz="2000" b="0" dirty="0"/>
          </a:p>
        </p:txBody>
      </p:sp>
      <p:sp>
        <p:nvSpPr>
          <p:cNvPr id="3" name="Text Placeholder 2"/>
          <p:cNvSpPr>
            <a:spLocks noGrp="1"/>
          </p:cNvSpPr>
          <p:nvPr>
            <p:ph type="body" idx="1"/>
          </p:nvPr>
        </p:nvSpPr>
        <p:spPr>
          <a:xfrm>
            <a:off x="457200" y="1600201"/>
            <a:ext cx="8229600" cy="449049"/>
          </a:xfrm>
        </p:spPr>
        <p:txBody>
          <a:bodyPr/>
          <a:lstStyle/>
          <a:p>
            <a:r>
              <a:rPr lang="en-US" altLang="en-US" sz="2000" dirty="0">
                <a:latin typeface="+mn-lt"/>
              </a:rPr>
              <a:t>As an example, consider the </a:t>
            </a:r>
            <a:r>
              <a:rPr lang="en-US" altLang="en-US" sz="2000" dirty="0" smtClean="0">
                <a:latin typeface="+mn-lt"/>
              </a:rPr>
              <a:t>array</a:t>
            </a:r>
            <a:endParaRPr lang="en-US" altLang="en-US" sz="2000" dirty="0">
              <a:latin typeface="+mn-lt"/>
            </a:endParaRPr>
          </a:p>
        </p:txBody>
      </p:sp>
      <p:sp>
        <p:nvSpPr>
          <p:cNvPr id="9" name="Content Placeholder 8"/>
          <p:cNvSpPr>
            <a:spLocks noGrp="1"/>
          </p:cNvSpPr>
          <p:nvPr>
            <p:ph sz="quarter" idx="13"/>
          </p:nvPr>
        </p:nvSpPr>
        <p:spPr>
          <a:xfrm>
            <a:off x="457200" y="2096223"/>
            <a:ext cx="8229600" cy="334194"/>
          </a:xfrm>
        </p:spPr>
        <p:txBody>
          <a:bodyPr anchor="ctr"/>
          <a:lstStyle/>
          <a:p>
            <a:pPr marL="603250" lvl="2" indent="0">
              <a:buNone/>
            </a:pPr>
            <a:r>
              <a:rPr lang="en-US" altLang="en-US" sz="2000" dirty="0">
                <a:latin typeface="Consolas" panose="020B0609020204030204" pitchFamily="49" charset="0"/>
              </a:rPr>
              <a:t>34 56 4 10 77 51 93 30 5 </a:t>
            </a:r>
            <a:r>
              <a:rPr lang="en-US" altLang="en-US" sz="2000" dirty="0" smtClean="0">
                <a:latin typeface="Consolas" panose="020B0609020204030204" pitchFamily="49" charset="0"/>
              </a:rPr>
              <a:t>52</a:t>
            </a:r>
            <a:endParaRPr lang="en-US" dirty="0"/>
          </a:p>
        </p:txBody>
      </p:sp>
      <p:sp>
        <p:nvSpPr>
          <p:cNvPr id="10" name="Content Placeholder 9"/>
          <p:cNvSpPr>
            <a:spLocks noGrp="1"/>
          </p:cNvSpPr>
          <p:nvPr>
            <p:ph sz="quarter" idx="14"/>
          </p:nvPr>
        </p:nvSpPr>
        <p:spPr>
          <a:xfrm>
            <a:off x="457200" y="2495678"/>
            <a:ext cx="8232775" cy="1564258"/>
          </a:xfrm>
        </p:spPr>
        <p:txBody>
          <a:bodyPr/>
          <a:lstStyle/>
          <a:p>
            <a:r>
              <a:rPr lang="en-US" altLang="en-US" sz="2000" dirty="0" smtClean="0">
                <a:latin typeface="+mn-lt"/>
              </a:rPr>
              <a:t>An </a:t>
            </a:r>
            <a:r>
              <a:rPr lang="en-US" altLang="en-US" sz="2000" dirty="0">
                <a:latin typeface="+mn-lt"/>
              </a:rPr>
              <a:t>app that implements selection sort first determines the smallest element (4) of this array, which is contained in index 2 (i.e., position 3).</a:t>
            </a:r>
          </a:p>
          <a:p>
            <a:r>
              <a:rPr lang="en-US" altLang="en-US" sz="2000" dirty="0">
                <a:latin typeface="+mn-lt"/>
              </a:rPr>
              <a:t>The app swaps 4 with 34, resulting </a:t>
            </a:r>
            <a:r>
              <a:rPr lang="en-US" altLang="en-US" sz="2000" dirty="0" smtClean="0">
                <a:latin typeface="+mn-lt"/>
              </a:rPr>
              <a:t>in</a:t>
            </a:r>
            <a:endParaRPr lang="en-US" altLang="en-US" sz="2000" dirty="0">
              <a:latin typeface="+mn-lt"/>
            </a:endParaRPr>
          </a:p>
        </p:txBody>
      </p:sp>
      <p:sp>
        <p:nvSpPr>
          <p:cNvPr id="12" name="Content Placeholder 11"/>
          <p:cNvSpPr>
            <a:spLocks noGrp="1"/>
          </p:cNvSpPr>
          <p:nvPr>
            <p:ph sz="quarter" idx="16"/>
          </p:nvPr>
        </p:nvSpPr>
        <p:spPr>
          <a:xfrm>
            <a:off x="457200" y="4099933"/>
            <a:ext cx="8229600" cy="322684"/>
          </a:xfrm>
        </p:spPr>
        <p:txBody>
          <a:bodyPr anchor="ctr"/>
          <a:lstStyle/>
          <a:p>
            <a:pPr marL="603250" lvl="2" indent="0">
              <a:buNone/>
            </a:pPr>
            <a:r>
              <a:rPr lang="en-US" altLang="en-US" sz="2000" dirty="0">
                <a:latin typeface="Consolas" panose="020B0609020204030204" pitchFamily="49" charset="0"/>
              </a:rPr>
              <a:t>4 56 34 10 77 51 93 30 5 </a:t>
            </a:r>
            <a:r>
              <a:rPr lang="en-US" altLang="en-US" sz="2000" dirty="0" smtClean="0">
                <a:latin typeface="Consolas" panose="020B0609020204030204" pitchFamily="49" charset="0"/>
              </a:rPr>
              <a:t>52</a:t>
            </a:r>
            <a:endParaRPr lang="en-US" dirty="0"/>
          </a:p>
        </p:txBody>
      </p:sp>
      <p:sp>
        <p:nvSpPr>
          <p:cNvPr id="11" name="Content Placeholder 10"/>
          <p:cNvSpPr>
            <a:spLocks noGrp="1"/>
          </p:cNvSpPr>
          <p:nvPr>
            <p:ph sz="quarter" idx="15"/>
          </p:nvPr>
        </p:nvSpPr>
        <p:spPr>
          <a:xfrm>
            <a:off x="457200" y="4498976"/>
            <a:ext cx="8229600" cy="1234312"/>
          </a:xfrm>
        </p:spPr>
        <p:txBody>
          <a:bodyPr/>
          <a:lstStyle/>
          <a:p>
            <a:r>
              <a:rPr lang="en-US" altLang="en-US" sz="2000" dirty="0" smtClean="0">
                <a:latin typeface="+mn-lt"/>
              </a:rPr>
              <a:t>The </a:t>
            </a:r>
            <a:r>
              <a:rPr lang="en-US" altLang="en-US" sz="2000" dirty="0">
                <a:latin typeface="+mn-lt"/>
              </a:rPr>
              <a:t>app then determines the smallest value of the </a:t>
            </a:r>
            <a:r>
              <a:rPr lang="en-US" altLang="en-US" sz="2000" b="1" dirty="0">
                <a:latin typeface="+mn-lt"/>
              </a:rPr>
              <a:t>remaining elements</a:t>
            </a:r>
            <a:r>
              <a:rPr lang="en-US" altLang="en-US" sz="2000" i="1" dirty="0">
                <a:latin typeface="+mn-lt"/>
              </a:rPr>
              <a:t> </a:t>
            </a:r>
            <a:r>
              <a:rPr lang="en-US" altLang="en-US" sz="2000" dirty="0">
                <a:latin typeface="+mn-lt"/>
              </a:rPr>
              <a:t>(all elements except 4), which is 5, contained in index 8.</a:t>
            </a:r>
          </a:p>
          <a:p>
            <a:r>
              <a:rPr lang="en-US" altLang="en-US" sz="2000" dirty="0">
                <a:latin typeface="+mn-lt"/>
              </a:rPr>
              <a:t>The app swaps 5 with 56, resulting </a:t>
            </a:r>
            <a:r>
              <a:rPr lang="en-US" altLang="en-US" sz="2000" dirty="0" smtClean="0">
                <a:latin typeface="+mn-lt"/>
              </a:rPr>
              <a:t>in</a:t>
            </a:r>
            <a:endParaRPr lang="en-US" altLang="en-US" sz="2000" dirty="0">
              <a:latin typeface="+mn-lt"/>
            </a:endParaRPr>
          </a:p>
        </p:txBody>
      </p:sp>
      <p:sp>
        <p:nvSpPr>
          <p:cNvPr id="13" name="Content Placeholder 12"/>
          <p:cNvSpPr>
            <a:spLocks noGrp="1"/>
          </p:cNvSpPr>
          <p:nvPr>
            <p:ph sz="quarter" idx="17"/>
          </p:nvPr>
        </p:nvSpPr>
        <p:spPr>
          <a:xfrm>
            <a:off x="457200" y="5801224"/>
            <a:ext cx="8229600" cy="308222"/>
          </a:xfrm>
        </p:spPr>
        <p:txBody>
          <a:bodyPr anchor="ctr"/>
          <a:lstStyle/>
          <a:p>
            <a:pPr marL="603250" lvl="2" indent="0">
              <a:buNone/>
            </a:pPr>
            <a:r>
              <a:rPr lang="en-US" altLang="en-US" sz="2000" dirty="0" smtClean="0">
                <a:latin typeface="Consolas" panose="020B0609020204030204" pitchFamily="49" charset="0"/>
              </a:rPr>
              <a:t>4 </a:t>
            </a:r>
            <a:r>
              <a:rPr lang="en-US" altLang="en-US" sz="2000" dirty="0">
                <a:latin typeface="Consolas" panose="020B0609020204030204" pitchFamily="49" charset="0"/>
              </a:rPr>
              <a:t>5 34 10 77 51 93 30 56 </a:t>
            </a:r>
            <a:r>
              <a:rPr lang="en-US" altLang="en-US" sz="2000" dirty="0" smtClean="0">
                <a:latin typeface="Consolas" panose="020B0609020204030204" pitchFamily="49" charset="0"/>
              </a:rPr>
              <a:t>52</a:t>
            </a:r>
            <a:endParaRPr lang="en-US" altLang="en-US" sz="2000" dirty="0">
              <a:latin typeface="Consolas" panose="020B0609020204030204" pitchFamily="49" charset="0"/>
            </a:endParaRPr>
          </a:p>
        </p:txBody>
      </p:sp>
    </p:spTree>
    <p:extLst>
      <p:ext uri="{BB962C8B-B14F-4D97-AF65-F5344CB8AC3E}">
        <p14:creationId xmlns:p14="http://schemas.microsoft.com/office/powerpoint/2010/main" val="1538751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Figure 18.1 Searching </a:t>
            </a:r>
            <a:r>
              <a:rPr lang="en-IN" dirty="0">
                <a:latin typeface="Times New Roman" panose="02020603050405020304" pitchFamily="18" charset="0"/>
                <a:cs typeface="Times New Roman" panose="02020603050405020304" pitchFamily="18" charset="0"/>
              </a:rPr>
              <a:t>and Sorting Capabilities in This </a:t>
            </a:r>
            <a:r>
              <a:rPr lang="en-IN" dirty="0" smtClean="0">
                <a:latin typeface="Times New Roman" panose="02020603050405020304" pitchFamily="18" charset="0"/>
                <a:cs typeface="Times New Roman" panose="02020603050405020304" pitchFamily="18" charset="0"/>
              </a:rPr>
              <a:t>Text </a:t>
            </a:r>
            <a:r>
              <a:rPr lang="en-IN" sz="2000" b="0" dirty="0" smtClean="0">
                <a:latin typeface="Times New Roman" panose="02020603050405020304" pitchFamily="18" charset="0"/>
                <a:cs typeface="Times New Roman" panose="02020603050405020304" pitchFamily="18" charset="0"/>
              </a:rPr>
              <a:t>(1 of 2)</a:t>
            </a:r>
            <a:endParaRPr lang="en-IN"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457200" y="1600201"/>
            <a:ext cx="8229600" cy="433316"/>
          </a:xfrm>
        </p:spPr>
        <p:txBody>
          <a:bodyPr anchor="ctr"/>
          <a:lstStyle/>
          <a:p>
            <a:pPr marL="0" indent="0">
              <a:buNone/>
            </a:pPr>
            <a:r>
              <a:rPr lang="en-IN" sz="2400" b="1" dirty="0">
                <a:latin typeface="+mn-lt"/>
              </a:rPr>
              <a:t>Searching Algorithms:</a:t>
            </a:r>
            <a:endParaRPr lang="en-IN" sz="24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9512392"/>
              </p:ext>
            </p:extLst>
          </p:nvPr>
        </p:nvGraphicFramePr>
        <p:xfrm>
          <a:off x="750626" y="2441939"/>
          <a:ext cx="7588158" cy="2590800"/>
        </p:xfrm>
        <a:graphic>
          <a:graphicData uri="http://schemas.openxmlformats.org/drawingml/2006/table">
            <a:tbl>
              <a:tblPr firstRow="1" bandRow="1">
                <a:tableStyleId>{40F9630F-82C1-40B7-BC3A-925EFCFF5E92}</a:tableStyleId>
              </a:tblPr>
              <a:tblGrid>
                <a:gridCol w="1379926">
                  <a:extLst>
                    <a:ext uri="{9D8B030D-6E8A-4147-A177-3AD203B41FA5}">
                      <a16:colId xmlns:a16="http://schemas.microsoft.com/office/drawing/2014/main" val="388778843"/>
                    </a:ext>
                  </a:extLst>
                </a:gridCol>
                <a:gridCol w="4133771">
                  <a:extLst>
                    <a:ext uri="{9D8B030D-6E8A-4147-A177-3AD203B41FA5}">
                      <a16:colId xmlns:a16="http://schemas.microsoft.com/office/drawing/2014/main" val="3455555904"/>
                    </a:ext>
                  </a:extLst>
                </a:gridCol>
                <a:gridCol w="2074461">
                  <a:extLst>
                    <a:ext uri="{9D8B030D-6E8A-4147-A177-3AD203B41FA5}">
                      <a16:colId xmlns:a16="http://schemas.microsoft.com/office/drawing/2014/main" val="2712259618"/>
                    </a:ext>
                  </a:extLst>
                </a:gridCol>
              </a:tblGrid>
              <a:tr h="0">
                <a:tc>
                  <a:txBody>
                    <a:bodyPr/>
                    <a:lstStyle/>
                    <a:p>
                      <a:r>
                        <a:rPr lang="en-IN" sz="1600" b="1" i="0" u="none" strike="noStrike" cap="none" baseline="0" dirty="0" smtClean="0">
                          <a:solidFill>
                            <a:schemeClr val="dk1"/>
                          </a:solidFill>
                          <a:latin typeface="+mn-lt"/>
                          <a:ea typeface="Arial"/>
                          <a:cs typeface="Arial"/>
                          <a:sym typeface="Arial"/>
                        </a:rPr>
                        <a:t>Chapter</a:t>
                      </a:r>
                      <a:endParaRPr lang="en-IN"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1" i="0" u="none" strike="noStrike" cap="none" baseline="0" dirty="0" smtClean="0">
                          <a:solidFill>
                            <a:schemeClr val="dk1"/>
                          </a:solidFill>
                          <a:latin typeface="+mn-lt"/>
                          <a:ea typeface="Arial"/>
                          <a:cs typeface="Arial"/>
                          <a:sym typeface="Arial"/>
                        </a:rPr>
                        <a:t>Algorithm</a:t>
                      </a:r>
                      <a:endParaRPr lang="en-IN"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1" i="0" u="none" strike="noStrike" cap="none" baseline="0" dirty="0" smtClean="0">
                          <a:solidFill>
                            <a:schemeClr val="dk1"/>
                          </a:solidFill>
                          <a:latin typeface="+mn-lt"/>
                          <a:ea typeface="Arial"/>
                          <a:cs typeface="Arial"/>
                          <a:sym typeface="Arial"/>
                        </a:rPr>
                        <a:t>Location</a:t>
                      </a:r>
                      <a:endParaRPr lang="en-IN" sz="16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0787730"/>
                  </a:ext>
                </a:extLst>
              </a:tr>
              <a:tr h="0">
                <a:tc>
                  <a:txBody>
                    <a:bodyPr/>
                    <a:lstStyle/>
                    <a:p>
                      <a:r>
                        <a:rPr lang="en-IN" sz="1600" b="0" i="0" u="none" strike="noStrike" cap="none" baseline="0" dirty="0" smtClean="0">
                          <a:solidFill>
                            <a:schemeClr val="dk1"/>
                          </a:solidFill>
                          <a:latin typeface="+mn-lt"/>
                          <a:ea typeface="Arial"/>
                          <a:cs typeface="Arial"/>
                          <a:sym typeface="Arial"/>
                        </a:rPr>
                        <a:t>18</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Linear Search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Section 18.2.1</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1806223"/>
                  </a:ext>
                </a:extLst>
              </a:tr>
              <a:tr h="0">
                <a:tc>
                  <a:txBody>
                    <a:bodyPr/>
                    <a:lstStyle/>
                    <a:p>
                      <a:r>
                        <a:rPr lang="en-IN" sz="1600" dirty="0" smtClean="0">
                          <a:solidFill>
                            <a:schemeClr val="bg1"/>
                          </a:solidFill>
                          <a:latin typeface="+mn-lt"/>
                        </a:rPr>
                        <a:t>Blank</a:t>
                      </a:r>
                      <a:endParaRPr lang="en-IN"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Binary Search</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Section 18.2.2</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350539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chemeClr val="bg1"/>
                          </a:solidFill>
                          <a:latin typeface="+mn-lt"/>
                        </a:rPr>
                        <a:t>Blank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Recursive Linear Search</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Exercise 18.8</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517292"/>
                  </a:ext>
                </a:extLst>
              </a:tr>
              <a:tr h="0">
                <a:tc>
                  <a:txBody>
                    <a:bodyPr/>
                    <a:lstStyle/>
                    <a:p>
                      <a:r>
                        <a:rPr lang="en-IN" sz="1600" dirty="0" smtClean="0">
                          <a:solidFill>
                            <a:schemeClr val="bg1"/>
                          </a:solidFill>
                          <a:latin typeface="+mn-lt"/>
                        </a:rPr>
                        <a:t>Blank</a:t>
                      </a:r>
                      <a:endParaRPr lang="en-IN"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Recursive Binary Search</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Exercise 18.9</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411069"/>
                  </a:ext>
                </a:extLst>
              </a:tr>
              <a:tr h="0">
                <a:tc>
                  <a:txBody>
                    <a:bodyPr/>
                    <a:lstStyle/>
                    <a:p>
                      <a:r>
                        <a:rPr lang="en-IN" sz="1600" dirty="0" smtClean="0">
                          <a:latin typeface="+mn-lt"/>
                        </a:rPr>
                        <a:t>21</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Arial"/>
                          <a:sym typeface="Arial"/>
                        </a:rPr>
                        <a:t>BinarySearch</a:t>
                      </a:r>
                      <a:r>
                        <a:rPr lang="en-IN" sz="1600" b="0" i="0" u="none" strike="noStrike" cap="none" baseline="0" dirty="0" smtClean="0">
                          <a:solidFill>
                            <a:schemeClr val="dk1"/>
                          </a:solidFill>
                          <a:latin typeface="+mn-lt"/>
                          <a:ea typeface="Arial"/>
                          <a:cs typeface="Arial"/>
                          <a:sym typeface="Arial"/>
                        </a:rPr>
                        <a:t> method of class </a:t>
                      </a:r>
                      <a:r>
                        <a:rPr lang="en-IN" sz="1600" b="0" i="0" u="none" strike="noStrike" cap="none" baseline="0" dirty="0" smtClean="0">
                          <a:solidFill>
                            <a:schemeClr val="dk1"/>
                          </a:solidFill>
                          <a:latin typeface="Consolas" panose="020B0609020204030204" pitchFamily="49" charset="0"/>
                          <a:ea typeface="Arial"/>
                          <a:cs typeface="Arial"/>
                          <a:sym typeface="Arial"/>
                        </a:rPr>
                        <a:t>Array</a:t>
                      </a:r>
                      <a:endParaRPr lang="en-IN" sz="16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Figure. 21.3</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384041"/>
                  </a:ext>
                </a:extLst>
              </a:tr>
              <a:tr h="0">
                <a:tc>
                  <a:txBody>
                    <a:bodyPr/>
                    <a:lstStyle/>
                    <a:p>
                      <a:r>
                        <a:rPr lang="en-IN" sz="1600" dirty="0" smtClean="0">
                          <a:solidFill>
                            <a:schemeClr val="bg1"/>
                          </a:solidFill>
                          <a:latin typeface="+mn-lt"/>
                        </a:rPr>
                        <a:t>Blank</a:t>
                      </a:r>
                      <a:endParaRPr lang="en-IN"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Arial"/>
                          <a:sym typeface="Arial"/>
                        </a:rPr>
                        <a:t>Contains</a:t>
                      </a:r>
                      <a:r>
                        <a:rPr lang="en-IN" sz="1600" b="0" i="0" u="none" strike="noStrike" cap="none" baseline="0" dirty="0" smtClean="0">
                          <a:solidFill>
                            <a:schemeClr val="dk1"/>
                          </a:solidFill>
                          <a:latin typeface="+mn-lt"/>
                          <a:ea typeface="Arial"/>
                          <a:cs typeface="Arial"/>
                          <a:sym typeface="Arial"/>
                        </a:rPr>
                        <a:t>Key method of class </a:t>
                      </a:r>
                      <a:r>
                        <a:rPr lang="en-IN" sz="1600" b="0" i="0" u="none" strike="noStrike" cap="none" baseline="0" dirty="0" smtClean="0">
                          <a:solidFill>
                            <a:schemeClr val="dk1"/>
                          </a:solidFill>
                          <a:latin typeface="Consolas" panose="020B0609020204030204" pitchFamily="49" charset="0"/>
                          <a:ea typeface="Arial"/>
                          <a:cs typeface="Arial"/>
                          <a:sym typeface="Arial"/>
                        </a:rPr>
                        <a:t>Dictionary</a:t>
                      </a:r>
                      <a:r>
                        <a:rPr lang="en-IN" sz="1600" b="0" i="0" u="none" strike="noStrike" cap="none" baseline="0" dirty="0" smtClean="0">
                          <a:solidFill>
                            <a:schemeClr val="dk1"/>
                          </a:solidFill>
                          <a:latin typeface="+mn-lt"/>
                          <a:ea typeface="Arial"/>
                          <a:cs typeface="Arial"/>
                          <a:sym typeface="Arial"/>
                        </a:rPr>
                        <a:t>&lt;K, T&gt;</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Figure. 21.4</a:t>
                      </a:r>
                      <a:endParaRPr lang="en-IN"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1822101"/>
                  </a:ext>
                </a:extLst>
              </a:tr>
            </a:tbl>
          </a:graphicData>
        </a:graphic>
      </p:graphicFrame>
    </p:spTree>
    <p:extLst>
      <p:ext uri="{BB962C8B-B14F-4D97-AF65-F5344CB8AC3E}">
        <p14:creationId xmlns:p14="http://schemas.microsoft.com/office/powerpoint/2010/main" val="39761543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18.3.1 Selection Sort </a:t>
            </a:r>
            <a:r>
              <a:rPr lang="en-US" sz="2000" b="0" dirty="0" smtClean="0"/>
              <a:t>(3 of 5)</a:t>
            </a:r>
            <a:endParaRPr lang="en-IN" sz="2000" b="0" dirty="0"/>
          </a:p>
        </p:txBody>
      </p:sp>
      <p:sp>
        <p:nvSpPr>
          <p:cNvPr id="3" name="Text Placeholder 2"/>
          <p:cNvSpPr>
            <a:spLocks noGrp="1"/>
          </p:cNvSpPr>
          <p:nvPr>
            <p:ph type="body" idx="1"/>
          </p:nvPr>
        </p:nvSpPr>
        <p:spPr>
          <a:xfrm>
            <a:off x="457200" y="1600200"/>
            <a:ext cx="8229600" cy="754583"/>
          </a:xfrm>
        </p:spPr>
        <p:txBody>
          <a:bodyPr/>
          <a:lstStyle/>
          <a:p>
            <a:r>
              <a:rPr lang="en-US" altLang="en-US" sz="2200" dirty="0">
                <a:latin typeface="+mn-lt"/>
              </a:rPr>
              <a:t>On the third iteration, the app determines the next smallest value (10) and swaps it with 34</a:t>
            </a:r>
            <a:r>
              <a:rPr lang="en-US" altLang="en-US" sz="2200" dirty="0" smtClean="0">
                <a:latin typeface="+mn-lt"/>
              </a:rPr>
              <a:t>.</a:t>
            </a:r>
            <a:endParaRPr lang="en-US" altLang="en-US" sz="2200" dirty="0">
              <a:latin typeface="+mn-lt"/>
            </a:endParaRPr>
          </a:p>
        </p:txBody>
      </p:sp>
      <p:sp>
        <p:nvSpPr>
          <p:cNvPr id="4" name="Content Placeholder 3"/>
          <p:cNvSpPr>
            <a:spLocks noGrp="1"/>
          </p:cNvSpPr>
          <p:nvPr>
            <p:ph sz="quarter" idx="13"/>
          </p:nvPr>
        </p:nvSpPr>
        <p:spPr>
          <a:xfrm>
            <a:off x="457200" y="2437509"/>
            <a:ext cx="8229600" cy="367925"/>
          </a:xfrm>
        </p:spPr>
        <p:txBody>
          <a:bodyPr anchor="ctr"/>
          <a:lstStyle/>
          <a:p>
            <a:pPr marL="603250" lvl="2" indent="0">
              <a:buNone/>
            </a:pPr>
            <a:r>
              <a:rPr lang="en-US" altLang="en-US" sz="2200" dirty="0">
                <a:latin typeface="Consolas" panose="020B0609020204030204" pitchFamily="49" charset="0"/>
              </a:rPr>
              <a:t>4 5 10 34 77 51 93 30 </a:t>
            </a:r>
            <a:r>
              <a:rPr lang="en-US" altLang="en-US" sz="2200" dirty="0" smtClean="0">
                <a:latin typeface="Consolas" panose="020B0609020204030204" pitchFamily="49" charset="0"/>
              </a:rPr>
              <a:t>56</a:t>
            </a:r>
            <a:endParaRPr lang="en-US" dirty="0"/>
          </a:p>
        </p:txBody>
      </p:sp>
      <p:sp>
        <p:nvSpPr>
          <p:cNvPr id="5" name="Content Placeholder 4"/>
          <p:cNvSpPr>
            <a:spLocks noGrp="1"/>
          </p:cNvSpPr>
          <p:nvPr>
            <p:ph sz="quarter" idx="14"/>
          </p:nvPr>
        </p:nvSpPr>
        <p:spPr>
          <a:xfrm>
            <a:off x="457200" y="2901908"/>
            <a:ext cx="8232775" cy="366989"/>
          </a:xfrm>
        </p:spPr>
        <p:txBody>
          <a:bodyPr anchor="ctr"/>
          <a:lstStyle/>
          <a:p>
            <a:r>
              <a:rPr lang="en-US" altLang="en-US" sz="2200" dirty="0" smtClean="0">
                <a:latin typeface="+mn-lt"/>
              </a:rPr>
              <a:t>The </a:t>
            </a:r>
            <a:r>
              <a:rPr lang="en-US" altLang="en-US" sz="2200" dirty="0">
                <a:latin typeface="+mn-lt"/>
              </a:rPr>
              <a:t>process continues until the array is fully sorted</a:t>
            </a:r>
            <a:r>
              <a:rPr lang="en-US" altLang="en-US" sz="2200" dirty="0" smtClean="0">
                <a:latin typeface="+mn-lt"/>
              </a:rPr>
              <a:t>.</a:t>
            </a:r>
            <a:endParaRPr lang="en-US" dirty="0">
              <a:latin typeface="+mn-lt"/>
            </a:endParaRPr>
          </a:p>
        </p:txBody>
      </p:sp>
      <p:sp>
        <p:nvSpPr>
          <p:cNvPr id="6" name="Content Placeholder 5"/>
          <p:cNvSpPr>
            <a:spLocks noGrp="1"/>
          </p:cNvSpPr>
          <p:nvPr>
            <p:ph sz="quarter" idx="15"/>
          </p:nvPr>
        </p:nvSpPr>
        <p:spPr>
          <a:xfrm>
            <a:off x="457200" y="3355452"/>
            <a:ext cx="8229600" cy="338295"/>
          </a:xfrm>
        </p:spPr>
        <p:txBody>
          <a:bodyPr anchor="ctr"/>
          <a:lstStyle/>
          <a:p>
            <a:pPr marL="603250" lvl="2" indent="0">
              <a:buNone/>
            </a:pPr>
            <a:r>
              <a:rPr lang="en-US" altLang="en-US" sz="2200" dirty="0" smtClean="0">
                <a:latin typeface="Consolas" panose="020B0609020204030204" pitchFamily="49" charset="0"/>
              </a:rPr>
              <a:t>4 </a:t>
            </a:r>
            <a:r>
              <a:rPr lang="en-US" altLang="en-US" sz="2200" dirty="0">
                <a:latin typeface="Consolas" panose="020B0609020204030204" pitchFamily="49" charset="0"/>
              </a:rPr>
              <a:t>5 10 30 34 51 52 56 77 </a:t>
            </a:r>
            <a:r>
              <a:rPr lang="en-US" altLang="en-US" sz="2200" dirty="0" smtClean="0">
                <a:latin typeface="Consolas" panose="020B0609020204030204" pitchFamily="49" charset="0"/>
              </a:rPr>
              <a:t>93</a:t>
            </a:r>
            <a:endParaRPr lang="en-US" dirty="0"/>
          </a:p>
        </p:txBody>
      </p:sp>
      <p:sp>
        <p:nvSpPr>
          <p:cNvPr id="7" name="Content Placeholder 6"/>
          <p:cNvSpPr>
            <a:spLocks noGrp="1"/>
          </p:cNvSpPr>
          <p:nvPr>
            <p:ph sz="quarter" idx="16"/>
          </p:nvPr>
        </p:nvSpPr>
        <p:spPr>
          <a:xfrm>
            <a:off x="457200" y="3767328"/>
            <a:ext cx="8229600" cy="2478024"/>
          </a:xfrm>
        </p:spPr>
        <p:txBody>
          <a:bodyPr/>
          <a:lstStyle/>
          <a:p>
            <a:r>
              <a:rPr lang="en-US" altLang="en-US" sz="2200" dirty="0" smtClean="0">
                <a:latin typeface="+mn-lt"/>
              </a:rPr>
              <a:t>After </a:t>
            </a:r>
            <a:r>
              <a:rPr lang="en-US" altLang="en-US" sz="2200" dirty="0">
                <a:latin typeface="+mn-lt"/>
              </a:rPr>
              <a:t>the first iteration, the smallest element is in the first position.</a:t>
            </a:r>
          </a:p>
          <a:p>
            <a:r>
              <a:rPr lang="en-US" altLang="en-US" sz="2200" dirty="0">
                <a:latin typeface="+mn-lt"/>
              </a:rPr>
              <a:t>After the second iteration, the two smallest elements are in order in the first two positions.</a:t>
            </a:r>
          </a:p>
          <a:p>
            <a:r>
              <a:rPr lang="en-US" altLang="en-US" sz="2200" dirty="0">
                <a:latin typeface="+mn-lt"/>
              </a:rPr>
              <a:t>After the third iteration, the three smallest elements are in order in the first three positions</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7267918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18.3.1 Selection Sort </a:t>
            </a:r>
            <a:r>
              <a:rPr lang="en-US" sz="2000" b="0" dirty="0" smtClean="0"/>
              <a:t>(4 of 5)</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Figure </a:t>
            </a:r>
            <a:r>
              <a:rPr lang="en-US" altLang="en-US" sz="2400" dirty="0" smtClean="0">
                <a:latin typeface="+mn-lt"/>
              </a:rPr>
              <a:t>18.4 </a:t>
            </a:r>
            <a:r>
              <a:rPr lang="en-US" altLang="en-US" sz="2400" dirty="0">
                <a:latin typeface="+mn-lt"/>
              </a:rPr>
              <a:t>declares class </a:t>
            </a:r>
            <a:r>
              <a:rPr lang="en-US" altLang="en-US" sz="2400" dirty="0">
                <a:latin typeface="Consolas" panose="020B0609020204030204" pitchFamily="49" charset="0"/>
              </a:rPr>
              <a:t>SelectionSortTest</a:t>
            </a:r>
            <a:r>
              <a:rPr lang="en-US" altLang="en-US" sz="2400" dirty="0">
                <a:latin typeface="+mn-lt"/>
              </a:rPr>
              <a:t> to implement and test a selection sort.</a:t>
            </a:r>
          </a:p>
          <a:p>
            <a:pPr eaLnBrk="1" hangingPunct="1"/>
            <a:r>
              <a:rPr lang="en-US" altLang="en-US" sz="2400" dirty="0">
                <a:latin typeface="Consolas" panose="020B0609020204030204" pitchFamily="49" charset="0"/>
              </a:rPr>
              <a:t>Main</a:t>
            </a:r>
            <a:r>
              <a:rPr lang="en-US" altLang="en-US" sz="2400" dirty="0">
                <a:latin typeface="+mn-lt"/>
              </a:rPr>
              <a:t> creates and initializes array </a:t>
            </a:r>
            <a:r>
              <a:rPr lang="en-US" altLang="en-US" sz="2400" dirty="0">
                <a:latin typeface="Consolas" panose="020B0609020204030204" pitchFamily="49" charset="0"/>
              </a:rPr>
              <a:t>data</a:t>
            </a:r>
            <a:r>
              <a:rPr lang="en-US" altLang="en-US" sz="2400" dirty="0">
                <a:latin typeface="+mn-lt"/>
              </a:rPr>
              <a:t> with random </a:t>
            </a:r>
            <a:r>
              <a:rPr lang="en-US" altLang="en-US" sz="2400" dirty="0">
                <a:latin typeface="Consolas" panose="020B0609020204030204" pitchFamily="49" charset="0"/>
              </a:rPr>
              <a:t>int</a:t>
            </a:r>
            <a:r>
              <a:rPr lang="en-US" altLang="en-US" sz="2400" dirty="0">
                <a:latin typeface="+mn-lt"/>
              </a:rPr>
              <a:t>s in the range </a:t>
            </a:r>
            <a:r>
              <a:rPr lang="en-US" altLang="en-US" sz="2400" dirty="0">
                <a:latin typeface="Consolas" panose="020B0609020204030204" pitchFamily="49" charset="0"/>
              </a:rPr>
              <a:t>10–99</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513219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485900"/>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(1 </a:t>
            </a:r>
            <a:r>
              <a:rPr lang="en-IN" sz="2000" b="0" dirty="0"/>
              <a:t>of 7)</a:t>
            </a:r>
          </a:p>
        </p:txBody>
      </p:sp>
      <p:pic>
        <p:nvPicPr>
          <p:cNvPr id="4" name="Picture 3" descr="Program code of class that creates an array filled with random integers. Provides a method to sort the array with selection sort. Line 1: forward slash, forward slash, figure period 18.4 colon selection sort test, period, c s. Line 2: forward slash, forward slash, class that creates an array filled with random integers. Line 3: forward slash, forward slash, provides a method to sort the array with selection sort. Line 4: using system, semicolon. Line 5: blank. Line 6: public class selection sort test. Line 7: left brace. Line 8, indented once: static void main, left parenthesis, right parenthesis. Line 9, indented once: left brace. Line 10, indented twice: v a r generator = new random, left parenthesis, right parenthesis, semicolon. Line 11, indented twice: v a r data = new i n t, left bracket, 10, right bracket, semicolon, forward slash, forward slash, create space for array. Line 12: blank. Line 13, indented twice: forward slash, forward slash, fill array with random in t s in range 10 to 99. Line 14, indented twice: for, left parenthesis, v a r, i = 0, semicolon, i, left angle bracket, data, period, length, semicolon, + + i, right parenthesis. Line 15, indented twice: left brace. Line 16, indented three times: data, left bracket, i, right bracket, = generator, period, next, left parenthesis, 10, comma, 100, right parenthesis, semicolon. Line 17, indented twice: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33" y="2095261"/>
            <a:ext cx="7988367" cy="3911345"/>
          </a:xfrm>
          <a:prstGeom prst="rect">
            <a:avLst/>
          </a:prstGeom>
        </p:spPr>
      </p:pic>
    </p:spTree>
    <p:extLst>
      <p:ext uri="{BB962C8B-B14F-4D97-AF65-F5344CB8AC3E}">
        <p14:creationId xmlns:p14="http://schemas.microsoft.com/office/powerpoint/2010/main" val="4050754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58884"/>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(2 </a:t>
            </a:r>
            <a:r>
              <a:rPr lang="en-IN" sz="2000" b="0" dirty="0"/>
              <a:t>of 7)</a:t>
            </a:r>
          </a:p>
        </p:txBody>
      </p:sp>
      <p:pic>
        <p:nvPicPr>
          <p:cNvPr id="4" name="Picture 3" descr="Program code of class that creates an array filled with random integers. Provides a method to sort the array with selection sort. Line 19, indented twice: console, period, write line, left parenthesis, open quotes, unsorted array, colon, close quotes, right parenthesis, semicolon. Line 20, indented twice: console, period, write line, left parenthesis, string, period, join, left parenthesis, open quotes, close quotes, comma, data, right parenthesis, +, open quotes, back slash, n, close quotes, right parenthesis, semicolon, forward slash, forward slash, display array. Line 21: blank. Line 22, indented twice: Selection sort, left parenthesis, data, right parenthesis, semicolon, forward slash, forward slash, sort array. Line 23: blank. Line 24, indented twice: console, period, write line, left parenthesis, open quotes, sorted array, colon, close quotes, right parenthesis, semicolon. Line 25, indented twice: console, period, write line, left parenthesis, string, period, join, left parenthesis, open quotes, close quotes, comma, data, right parenthesis, +, open quotes, back slash, n, close quotes, right parenthesis, semicolon, forward slash, forward slash, display array. Line 26, indented once: right brace. Line 2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17" y="2428019"/>
            <a:ext cx="8148934" cy="2076480"/>
          </a:xfrm>
          <a:prstGeom prst="rect">
            <a:avLst/>
          </a:prstGeom>
        </p:spPr>
      </p:pic>
    </p:spTree>
    <p:extLst>
      <p:ext uri="{BB962C8B-B14F-4D97-AF65-F5344CB8AC3E}">
        <p14:creationId xmlns:p14="http://schemas.microsoft.com/office/powerpoint/2010/main" val="31180481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58884"/>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(3 </a:t>
            </a:r>
            <a:r>
              <a:rPr lang="en-IN" sz="2000" b="0" dirty="0"/>
              <a:t>of 7)</a:t>
            </a:r>
          </a:p>
        </p:txBody>
      </p:sp>
      <p:pic>
        <p:nvPicPr>
          <p:cNvPr id="4" name="Picture 3" descr="Program code of class that creates an array filled with random integers. Provides a method to sort the array with selection sort. Line 28, indented once: forward slash, forward slash, sort array using selection sort. Line 29, indented once: public static void selection sort, left parenthesis, i n t, left bracket, right bracket, values, right parenthesis. Line 30, indented once: left brace. Line 31, indented twice: forward slash, forward slash, loop over data, period, length minus 1 elements. Line 32, indented twice: for, left parenthesis, v a r, i = 0, semicolon, i, left angle bracket, values, period, length minus 1, semicolon, + + i, right parenthesis. Line 33, indented twice: left brace. Line 34, indented three times: v a r smallest = i, semicolon, forward slash, forward slash, first index of remaining array. Line 35: blank. Line 36, indented three times: forward slash, forward slash, loop to find index of smallest element. Line 37, indented three times: for, left parenthesis, v a r index = i + 1, semicolon, index, left angle bracket, values, period, length, semicolon, + + index, right parenthesis. Line 38, indented three times: left brace. Line 39, indented four times: if, left parenthesis, values, left bracket, index, right bracket, left angle bracket, values, left bracket, smallest, right bracket, right parenthesis. Line 40, indented four times: left brace. Line 41, indented five times: smallest = index, semicolon. Line 42, indented four times: right brace. Line 43, indented three times: right brace. Line 44: blank. Line 45, indented three times: swap, left parenthesis, r e f values, left bracket, i, right bracket, comma, r e f values, left bracket, smallest, right bracket, right parenthesis, semicolon, forward slash, forward slash, swap elements. Line 46, indented three times: Print pass, left parenthesis, values, comma, i + 1, comma, smallest, right parenthesis, semicolon, forward slash, forward slash, output pass of algorithm. Line 47, indented twice: right brace. Line 48,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79" y="2058188"/>
            <a:ext cx="6949584" cy="4089489"/>
          </a:xfrm>
          <a:prstGeom prst="rect">
            <a:avLst/>
          </a:prstGeom>
        </p:spPr>
      </p:pic>
    </p:spTree>
    <p:extLst>
      <p:ext uri="{BB962C8B-B14F-4D97-AF65-F5344CB8AC3E}">
        <p14:creationId xmlns:p14="http://schemas.microsoft.com/office/powerpoint/2010/main" val="36399661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467196"/>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(4 </a:t>
            </a:r>
            <a:r>
              <a:rPr lang="en-IN" sz="2000" b="0" dirty="0"/>
              <a:t>of 7)</a:t>
            </a:r>
          </a:p>
        </p:txBody>
      </p:sp>
      <p:pic>
        <p:nvPicPr>
          <p:cNvPr id="4" name="Picture 3" descr="Program code of class that creates an array filled with random integers. Provides a method to sort the array with selection sort. Line 49: blank. Line 50, indented once: forward slash, forward slash, helper method to swap values in two elements. Line 51, indented once: public static void swap, left parenthesis, r e f, i n t first, comma, r e f, i n t second, right parenthesis. Line 52, indented once: left brace. Line 53, indented twice: v a r temporary = first, semicolon, forward slash, forward slash, store first in temporary. Line 54, indented twice: first = second, semicolon, forward slash, forward slash, replace first with second. Line 55, indented twice: second = temporary, semicolon, forward slash, forward slash, put temporary in second. Line 56, indented once: right brace. Line 57: blank. Line 58, indented once: forward slash, forward slash, display a pass of the algorithm. Line 59, indented once: public static void print pass, left parenthesis, i n t, left bracket, right bracket, values, comma, i n t pass, comma, i n t index, right parenthesis. Line 60, indented once: left brace. Line 61, indented twice: console, period, write, left parenthesis, dollar, open quotes, after pass, left brace, pass, right brace, colon, close quotes, right parenthesis, semicolon. Line 62: blank. Line 63, indented twice: forward slash, forward slash, output elements through the selected item. Line 64, indented twice: for, left parenthesis, v a r, i = 0, semicolon, i, left angle bracket, index, semicolon, + + i, right parenthesis. Line 65, indented three times: left brace. Line 66, indented twice: console, period, write, left parenthesis, dollar, open quotes, left brace values, left bracket, i, right bracket, right brace, close quotes, right parenthesis, semicolon. Line 67, indented three times: right brace. Line 68: blank. Line 69, indented three times: console, period, write, left parenthesis, dollar, open quotes, left brace values, left bracket, index, right bracket, right brace, asterisk, close quotes, right parenthesis, semicolon, forward slash, forward slash, indicate swa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959" y="2059069"/>
            <a:ext cx="7304083" cy="4136127"/>
          </a:xfrm>
          <a:prstGeom prst="rect">
            <a:avLst/>
          </a:prstGeom>
        </p:spPr>
      </p:pic>
    </p:spTree>
    <p:extLst>
      <p:ext uri="{BB962C8B-B14F-4D97-AF65-F5344CB8AC3E}">
        <p14:creationId xmlns:p14="http://schemas.microsoft.com/office/powerpoint/2010/main" val="22576660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58884"/>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(5 </a:t>
            </a:r>
            <a:r>
              <a:rPr lang="en-IN" sz="2000" b="0" dirty="0"/>
              <a:t>of 7)</a:t>
            </a:r>
          </a:p>
        </p:txBody>
      </p:sp>
      <p:pic>
        <p:nvPicPr>
          <p:cNvPr id="5" name="Picture 4" descr="Program code of class that creates an array filled with random integers. Provides a method to sort the array with selection sort. Line 70: blank. Line 71, indented three times: forward slash, forward slash, finish outputting array. Line 72, indented three times: for, left parenthesis, v a r, i = index + 1, semicolon, i, left angle bracket, values, period, length, semicolon, + + i, right parenthesis. Line 73, indented three times: left brace. Line 74, indented four times: console, period, write, left parenthesis, dollar, open quotes, left brace values, left bracket, i, right bracket, right brace, close quotes, right parenthesis, semicolon. Line 75, indented three times: right brace. Line 76: blank. Line 77, indented twice: console, period, write, left parenthesis, open quotes, back slash, n, indented twice, close quotes, right parenthesis, semicolon, forward slash, forward slash, for alignment. Line 78: blank. Line 79, indented twice: forward slash, forward slash, indicate amount of array that is sorted. Line 80, indented twice: for, left parenthesis, v a r, j = 0, semicolon, j, left angle bracket, pass, semicolon, + + j, right parenthesis. Line 81, indented twice: left brace. Line 82, indented three times: console, period, write, left parenthesis, open quotes, dash, dash, close quotes, right parenthesis, semicolon. Line 83, indented twice: right brace. Line 84: blank. Line 85, indented twice: console, period, write line, left parenthesis, open quotes, back slash, n, close quotes, right parenthesis, semicolon, forward slash, forward slash, skip a line in output. Line 86, indented once: right brace. Line 8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31" y="2097889"/>
            <a:ext cx="7830965" cy="3862137"/>
          </a:xfrm>
          <a:prstGeom prst="rect">
            <a:avLst/>
          </a:prstGeom>
        </p:spPr>
      </p:pic>
    </p:spTree>
    <p:extLst>
      <p:ext uri="{BB962C8B-B14F-4D97-AF65-F5344CB8AC3E}">
        <p14:creationId xmlns:p14="http://schemas.microsoft.com/office/powerpoint/2010/main" val="1106518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58884"/>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(6 </a:t>
            </a:r>
            <a:r>
              <a:rPr lang="en-IN" sz="2000" b="0" dirty="0"/>
              <a:t>of 7)</a:t>
            </a:r>
          </a:p>
        </p:txBody>
      </p:sp>
      <p:pic>
        <p:nvPicPr>
          <p:cNvPr id="4" name="Picture 3" descr="The output of the class that creates an array filled with random integers. Unsorted array: Line 1: 86, 97, 83, 45, 19, 31, 86, 13, 57, 61 Line 2: after pass 1: 13, 97, 83, 45, 19, 31, 86, 86 asterisk, 57, 61. Note: dash, dash, is found below 13. Line 3: after pass 2: 13, 19, 83, 45, 97 asterisk, 31, 86, 86, 57, 61. Note: dash, dash, is found below 13 and 19 Line 4: after pass 3: 13, 19, 31, 45, 97, 83 asterisk, 86, 86, 57, 61. Note: dash, dash, is found below 13, 19 and 31. Line 5: after pass 4: 13, 19, 31, 45 asterisk, 97, 83, 86, 86, 57, 61. Note: dash, dash, is found below 13, 19, 31, 45 asterisk. Line 6: after pass 5: 13, 19, 31, 45, 57, 83, 86, 86, 97 asterisk, 61. Note: dash, dash, is found below 13, 19, 31, 45, and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76" y="2166912"/>
            <a:ext cx="7909275" cy="3373073"/>
          </a:xfrm>
          <a:prstGeom prst="rect">
            <a:avLst/>
          </a:prstGeom>
        </p:spPr>
      </p:pic>
    </p:spTree>
    <p:extLst>
      <p:ext uri="{BB962C8B-B14F-4D97-AF65-F5344CB8AC3E}">
        <p14:creationId xmlns:p14="http://schemas.microsoft.com/office/powerpoint/2010/main" val="39168030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58884"/>
          </a:xfrm>
        </p:spPr>
        <p:txBody>
          <a:bodyPr anchor="b"/>
          <a:lstStyle/>
          <a:p>
            <a:r>
              <a:rPr lang="en-IN" sz="3200" dirty="0"/>
              <a:t>Figure 18.4 Class That Creates an Array Filled with Random Integers. Provides a Method to Sort the Array with Selection Sort</a:t>
            </a:r>
            <a:r>
              <a:rPr lang="en-IN" sz="3000" dirty="0"/>
              <a:t> </a:t>
            </a:r>
            <a:r>
              <a:rPr lang="en-IN" sz="2000" b="0" dirty="0" smtClean="0"/>
              <a:t>(7 </a:t>
            </a:r>
            <a:r>
              <a:rPr lang="en-IN" sz="2000" b="0" dirty="0"/>
              <a:t>of 7)</a:t>
            </a:r>
          </a:p>
        </p:txBody>
      </p:sp>
      <p:pic>
        <p:nvPicPr>
          <p:cNvPr id="5" name="Picture 4" descr="The output of the class that creates an array filled with random integers. Line 7: after pass 6: 13, 19, 31, 45, 57, 61, 86, 86, 97, 83 asterisk. Note: dash, dash, is found below 13, 19, 31, 45, 57, and 61. Line 8: after pass 7: 13, 19, 31, 45, 57, 61, 83, 86, 97, 86 asterisk. Note: dash, dash, is found below 13, 19, 31, 45, 57, 61, and 83. Line 9: after pass 8: 13, 19, 31, 45, 57, 61, 83, 86 asterisk, 97, 86. Note: dash, dash, is found below 13, 19, 31, 45, 57, 61, 83, 86 asterisk. Line 10: after pass 9: 13, 19, 31, 45, 57, 61, 83, 86, 86, 97, asterisk. Note: dash, dash, is found below 13, 19, 31, 45, 57, 61, 83, 86, 86, 97 asterisk. Sorted array: Line 11: 13, 19, 31, 45, 57, 61, 83, 86, 86, 9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31" y="2219125"/>
            <a:ext cx="7830965" cy="3112306"/>
          </a:xfrm>
          <a:prstGeom prst="rect">
            <a:avLst/>
          </a:prstGeom>
        </p:spPr>
      </p:pic>
    </p:spTree>
    <p:extLst>
      <p:ext uri="{BB962C8B-B14F-4D97-AF65-F5344CB8AC3E}">
        <p14:creationId xmlns:p14="http://schemas.microsoft.com/office/powerpoint/2010/main" val="1576296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18.3.1 Selection Sort </a:t>
            </a:r>
            <a:r>
              <a:rPr lang="en-US" sz="2000" b="0" dirty="0" smtClean="0"/>
              <a:t>(5 of 5)</a:t>
            </a:r>
            <a:endParaRPr lang="en-IN" sz="2000" b="0" dirty="0"/>
          </a:p>
        </p:txBody>
      </p:sp>
      <p:sp>
        <p:nvSpPr>
          <p:cNvPr id="5" name="Text Placeholder 4"/>
          <p:cNvSpPr>
            <a:spLocks noGrp="1"/>
          </p:cNvSpPr>
          <p:nvPr>
            <p:ph type="body" idx="1"/>
          </p:nvPr>
        </p:nvSpPr>
        <p:spPr>
          <a:xfrm>
            <a:off x="457200" y="1600200"/>
            <a:ext cx="8229600" cy="4118429"/>
          </a:xfrm>
        </p:spPr>
        <p:txBody>
          <a:bodyPr/>
          <a:lstStyle/>
          <a:p>
            <a:pPr eaLnBrk="1" hangingPunct="1"/>
            <a:r>
              <a:rPr lang="en-US" altLang="en-US" sz="2400" dirty="0">
                <a:latin typeface="+mn-lt"/>
              </a:rPr>
              <a:t>Line 22 calls method </a:t>
            </a:r>
            <a:r>
              <a:rPr lang="en-US" altLang="en-US" sz="2400" dirty="0">
                <a:latin typeface="Consolas" panose="020B0609020204030204" pitchFamily="49" charset="0"/>
              </a:rPr>
              <a:t>SelectionSort</a:t>
            </a:r>
            <a:r>
              <a:rPr lang="en-US" altLang="en-US" sz="2400" dirty="0">
                <a:latin typeface="+mn-lt"/>
              </a:rPr>
              <a:t> </a:t>
            </a:r>
            <a:r>
              <a:rPr lang="en-US" altLang="en-US" sz="2400" dirty="0" smtClean="0">
                <a:latin typeface="+mn-lt"/>
              </a:rPr>
              <a:t>(Figure. </a:t>
            </a:r>
            <a:r>
              <a:rPr lang="en-US" altLang="en-US" sz="2400" dirty="0">
                <a:latin typeface="+mn-lt"/>
              </a:rPr>
              <a:t>18.6, lines 22–39), which sorts the elements using selection sort</a:t>
            </a:r>
            <a:r>
              <a:rPr lang="en-US" altLang="en-US" sz="2400" dirty="0" smtClean="0">
                <a:latin typeface="+mn-lt"/>
              </a:rPr>
              <a:t>.</a:t>
            </a:r>
            <a:endParaRPr lang="en-US" altLang="en-US" sz="2400" dirty="0">
              <a:latin typeface="+mn-lt"/>
            </a:endParaRPr>
          </a:p>
          <a:p>
            <a:pPr eaLnBrk="1" hangingPunct="1"/>
            <a:r>
              <a:rPr lang="en-US" altLang="en-US" sz="2400" dirty="0">
                <a:latin typeface="+mn-lt"/>
              </a:rPr>
              <a:t>The output uses dashes to indicate the portion of the array that is sorted after each pass.</a:t>
            </a:r>
          </a:p>
          <a:p>
            <a:pPr eaLnBrk="1" hangingPunct="1"/>
            <a:r>
              <a:rPr lang="en-US" altLang="en-US" sz="2400" dirty="0">
                <a:latin typeface="+mn-lt"/>
              </a:rPr>
              <a:t>An asterisk is placed next to the position of the element that was swapped with the smallest element on that pass</a:t>
            </a:r>
            <a:r>
              <a:rPr lang="en-US" altLang="en-US" sz="2400" dirty="0" smtClean="0">
                <a:latin typeface="+mn-lt"/>
              </a:rPr>
              <a:t>.</a:t>
            </a:r>
            <a:endParaRPr lang="en-US" altLang="en-US" sz="2400" dirty="0">
              <a:latin typeface="+mn-lt"/>
            </a:endParaRPr>
          </a:p>
          <a:p>
            <a:pPr eaLnBrk="1" hangingPunct="1"/>
            <a:r>
              <a:rPr lang="en-US" altLang="en-US" sz="2400" dirty="0">
                <a:latin typeface="+mn-lt"/>
              </a:rPr>
              <a:t>On each pass, the element next to the asterisk and the element above the rightmost set of dashes were the two values that were swapped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55592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18.1 Searching </a:t>
            </a:r>
            <a:r>
              <a:rPr lang="en-IN" dirty="0"/>
              <a:t>and Sorting Capabilities in This </a:t>
            </a:r>
            <a:r>
              <a:rPr lang="en-IN" dirty="0" smtClean="0"/>
              <a:t>Text </a:t>
            </a:r>
            <a:r>
              <a:rPr lang="en-IN" sz="2000" b="0" dirty="0" smtClean="0"/>
              <a:t>(2 of 2)</a:t>
            </a:r>
            <a:endParaRPr lang="en-IN" sz="2000" b="0" dirty="0"/>
          </a:p>
        </p:txBody>
      </p:sp>
      <p:sp>
        <p:nvSpPr>
          <p:cNvPr id="7" name="Text Placeholder 6"/>
          <p:cNvSpPr>
            <a:spLocks noGrp="1"/>
          </p:cNvSpPr>
          <p:nvPr>
            <p:ph type="body" idx="1"/>
          </p:nvPr>
        </p:nvSpPr>
        <p:spPr>
          <a:xfrm>
            <a:off x="457200" y="1572904"/>
            <a:ext cx="8229600" cy="487907"/>
          </a:xfrm>
        </p:spPr>
        <p:txBody>
          <a:bodyPr anchor="ctr"/>
          <a:lstStyle/>
          <a:p>
            <a:pPr marL="0" indent="0">
              <a:buNone/>
            </a:pPr>
            <a:r>
              <a:rPr lang="en-IN" sz="2400" b="1" dirty="0">
                <a:latin typeface="+mn-lt"/>
              </a:rPr>
              <a:t>Sorting </a:t>
            </a:r>
            <a:r>
              <a:rPr lang="en-IN" sz="2400" b="1" dirty="0" smtClean="0">
                <a:latin typeface="+mn-lt"/>
              </a:rPr>
              <a:t>Algorithms:</a:t>
            </a:r>
          </a:p>
        </p:txBody>
      </p:sp>
      <p:graphicFrame>
        <p:nvGraphicFramePr>
          <p:cNvPr id="4" name="Table 3"/>
          <p:cNvGraphicFramePr>
            <a:graphicFrameLocks noGrp="1"/>
          </p:cNvGraphicFramePr>
          <p:nvPr>
            <p:extLst>
              <p:ext uri="{D42A27DB-BD31-4B8C-83A1-F6EECF244321}">
                <p14:modId xmlns:p14="http://schemas.microsoft.com/office/powerpoint/2010/main" val="3758787815"/>
              </p:ext>
            </p:extLst>
          </p:nvPr>
        </p:nvGraphicFramePr>
        <p:xfrm>
          <a:off x="645921" y="2421204"/>
          <a:ext cx="7931150" cy="2682240"/>
        </p:xfrm>
        <a:graphic>
          <a:graphicData uri="http://schemas.openxmlformats.org/drawingml/2006/table">
            <a:tbl>
              <a:tblPr firstRow="1" bandRow="1">
                <a:tableStyleId>{40F9630F-82C1-40B7-BC3A-925EFCFF5E92}</a:tableStyleId>
              </a:tblPr>
              <a:tblGrid>
                <a:gridCol w="1989696">
                  <a:extLst>
                    <a:ext uri="{9D8B030D-6E8A-4147-A177-3AD203B41FA5}">
                      <a16:colId xmlns:a16="http://schemas.microsoft.com/office/drawing/2014/main" val="1946472482"/>
                    </a:ext>
                  </a:extLst>
                </a:gridCol>
                <a:gridCol w="3704889">
                  <a:extLst>
                    <a:ext uri="{9D8B030D-6E8A-4147-A177-3AD203B41FA5}">
                      <a16:colId xmlns:a16="http://schemas.microsoft.com/office/drawing/2014/main" val="2410638071"/>
                    </a:ext>
                  </a:extLst>
                </a:gridCol>
                <a:gridCol w="2236565">
                  <a:extLst>
                    <a:ext uri="{9D8B030D-6E8A-4147-A177-3AD203B41FA5}">
                      <a16:colId xmlns:a16="http://schemas.microsoft.com/office/drawing/2014/main" val="4217459298"/>
                    </a:ext>
                  </a:extLst>
                </a:gridCol>
              </a:tblGrid>
              <a:tr h="0">
                <a:tc>
                  <a:txBody>
                    <a:bodyPr/>
                    <a:lstStyle/>
                    <a:p>
                      <a:r>
                        <a:rPr lang="en-IN" sz="1600" b="1" i="0" u="none" strike="noStrike" cap="none" baseline="0" dirty="0" smtClean="0">
                          <a:solidFill>
                            <a:schemeClr val="dk1"/>
                          </a:solidFill>
                          <a:latin typeface="+mn-lt"/>
                          <a:ea typeface="Arial"/>
                          <a:cs typeface="Arial"/>
                          <a:sym typeface="Arial"/>
                        </a:rPr>
                        <a:t>Chapter</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1" i="0" u="none" strike="noStrike" cap="none" baseline="0" dirty="0" smtClean="0">
                          <a:solidFill>
                            <a:schemeClr val="dk1"/>
                          </a:solidFill>
                          <a:latin typeface="+mn-lt"/>
                          <a:ea typeface="Arial"/>
                          <a:cs typeface="Arial"/>
                          <a:sym typeface="Arial"/>
                        </a:rPr>
                        <a:t>Algorithm</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1" i="0" u="none" strike="noStrike" cap="none" baseline="0" dirty="0" smtClean="0">
                          <a:solidFill>
                            <a:schemeClr val="dk1"/>
                          </a:solidFill>
                          <a:latin typeface="+mn-lt"/>
                          <a:ea typeface="Arial"/>
                          <a:cs typeface="Arial"/>
                          <a:sym typeface="Arial"/>
                        </a:rPr>
                        <a:t>Location</a:t>
                      </a:r>
                      <a:endParaRPr lang="en-IN"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3724221"/>
                  </a:ext>
                </a:extLst>
              </a:tr>
              <a:tr h="0">
                <a:tc>
                  <a:txBody>
                    <a:bodyPr/>
                    <a:lstStyle/>
                    <a:p>
                      <a:r>
                        <a:rPr lang="en-IN" sz="1600" b="0" i="0" u="none" strike="noStrike" cap="none" baseline="0" dirty="0" smtClean="0">
                          <a:solidFill>
                            <a:schemeClr val="dk1"/>
                          </a:solidFill>
                          <a:latin typeface="+mn-lt"/>
                          <a:ea typeface="Arial"/>
                          <a:cs typeface="Arial"/>
                          <a:sym typeface="Arial"/>
                        </a:rPr>
                        <a:t>18</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Selection 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Section 18.3.1</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990378"/>
                  </a:ext>
                </a:extLst>
              </a:tr>
              <a:tr h="0">
                <a:tc>
                  <a:txBody>
                    <a:bodyPr/>
                    <a:lstStyle/>
                    <a:p>
                      <a:r>
                        <a:rPr lang="en-IN" sz="1600" b="0" i="0" u="none" strike="noStrike" cap="none" dirty="0" smtClean="0">
                          <a:solidFill>
                            <a:schemeClr val="bg1"/>
                          </a:solidFill>
                          <a:latin typeface="+mn-lt"/>
                          <a:ea typeface="Arial"/>
                          <a:cs typeface="Arial"/>
                          <a:sym typeface="Arial"/>
                        </a:rPr>
                        <a:t>Blank</a:t>
                      </a:r>
                      <a:endParaRPr lang="en-IN"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Insertion 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Section 18.3.2</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964701"/>
                  </a:ext>
                </a:extLst>
              </a:tr>
              <a:tr h="0">
                <a:tc>
                  <a:txBody>
                    <a:bodyPr/>
                    <a:lstStyle/>
                    <a:p>
                      <a:r>
                        <a:rPr lang="en-IN" sz="1600" b="0" i="0" u="none" strike="noStrike" cap="none" dirty="0" smtClean="0">
                          <a:solidFill>
                            <a:schemeClr val="bg1"/>
                          </a:solidFill>
                          <a:latin typeface="+mn-lt"/>
                          <a:ea typeface="Arial"/>
                          <a:cs typeface="Arial"/>
                          <a:sym typeface="Arial"/>
                        </a:rPr>
                        <a:t>Blank</a:t>
                      </a:r>
                      <a:endParaRPr lang="en-IN" sz="16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Recursive Merge 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Section 18.3.3</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202541"/>
                  </a:ext>
                </a:extLst>
              </a:tr>
              <a:tr h="0">
                <a:tc>
                  <a:txBody>
                    <a:bodyPr/>
                    <a:lstStyle/>
                    <a:p>
                      <a:r>
                        <a:rPr lang="en-IN" sz="1600" b="0" i="0" u="none" strike="noStrike" cap="none" dirty="0" smtClean="0">
                          <a:solidFill>
                            <a:schemeClr val="bg1"/>
                          </a:solidFill>
                          <a:latin typeface="+mn-lt"/>
                          <a:ea typeface="Arial"/>
                          <a:cs typeface="Arial"/>
                          <a:sym typeface="Arial"/>
                        </a:rPr>
                        <a:t>Blank</a:t>
                      </a:r>
                      <a:endParaRPr lang="en-IN"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Bubble 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Exercises 18.5–18.6</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4718835"/>
                  </a:ext>
                </a:extLst>
              </a:tr>
              <a:tr h="0">
                <a:tc>
                  <a:txBody>
                    <a:bodyPr/>
                    <a:lstStyle/>
                    <a:p>
                      <a:r>
                        <a:rPr lang="en-IN" sz="1600" b="0" i="0" u="none" strike="noStrike" cap="none" dirty="0" smtClean="0">
                          <a:solidFill>
                            <a:schemeClr val="bg1"/>
                          </a:solidFill>
                          <a:latin typeface="+mn-lt"/>
                          <a:ea typeface="Arial"/>
                          <a:cs typeface="Arial"/>
                          <a:sym typeface="Arial"/>
                        </a:rPr>
                        <a:t>Blank</a:t>
                      </a:r>
                      <a:endParaRPr lang="en-IN"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Bucket 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Exercise 18.7</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5713132"/>
                  </a:ext>
                </a:extLst>
              </a:tr>
              <a:tr h="0">
                <a:tc>
                  <a:txBody>
                    <a:bodyPr/>
                    <a:lstStyle/>
                    <a:p>
                      <a:r>
                        <a:rPr lang="en-IN" sz="1600" b="0" i="0" u="none" strike="noStrike" cap="none" dirty="0" smtClean="0">
                          <a:solidFill>
                            <a:schemeClr val="bg1"/>
                          </a:solidFill>
                          <a:latin typeface="+mn-lt"/>
                          <a:ea typeface="Arial"/>
                          <a:cs typeface="Arial"/>
                          <a:sym typeface="Arial"/>
                        </a:rPr>
                        <a:t>Blank</a:t>
                      </a:r>
                      <a:endParaRPr lang="en-IN"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Recursive Quicksort</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Exercise 18.10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1573198"/>
                  </a:ext>
                </a:extLst>
              </a:tr>
              <a:tr h="0">
                <a:tc>
                  <a:txBody>
                    <a:bodyPr/>
                    <a:lstStyle/>
                    <a:p>
                      <a:r>
                        <a:rPr lang="en-IN" sz="1600" dirty="0" smtClean="0">
                          <a:latin typeface="+mn-lt"/>
                        </a:rPr>
                        <a:t>18, 21</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Consolas" panose="020B0609020204030204" pitchFamily="49" charset="0"/>
                          <a:ea typeface="Arial"/>
                          <a:cs typeface="Arial"/>
                          <a:sym typeface="Arial"/>
                        </a:rPr>
                        <a:t>Sort</a:t>
                      </a:r>
                      <a:r>
                        <a:rPr lang="en-IN" sz="1600" b="0" i="0" u="none" strike="noStrike" cap="none" baseline="0" dirty="0" smtClean="0">
                          <a:solidFill>
                            <a:schemeClr val="dk1"/>
                          </a:solidFill>
                          <a:latin typeface="+mn-lt"/>
                          <a:ea typeface="Arial"/>
                          <a:cs typeface="Arial"/>
                          <a:sym typeface="Arial"/>
                        </a:rPr>
                        <a:t> method of classes </a:t>
                      </a:r>
                      <a:r>
                        <a:rPr lang="en-IN" sz="1600" b="0" i="0" u="none" strike="noStrike" cap="none" baseline="0" dirty="0" smtClean="0">
                          <a:solidFill>
                            <a:schemeClr val="dk1"/>
                          </a:solidFill>
                          <a:latin typeface="Consolas" panose="020B0609020204030204" pitchFamily="49" charset="0"/>
                          <a:ea typeface="Arial"/>
                          <a:cs typeface="Arial"/>
                          <a:sym typeface="Arial"/>
                        </a:rPr>
                        <a:t>Array</a:t>
                      </a:r>
                      <a:endParaRPr lang="en-IN"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b="0" i="0" u="none" strike="noStrike" cap="none" baseline="0" dirty="0" smtClean="0">
                          <a:solidFill>
                            <a:schemeClr val="dk1"/>
                          </a:solidFill>
                          <a:latin typeface="+mn-lt"/>
                          <a:ea typeface="Arial"/>
                          <a:cs typeface="Arial"/>
                          <a:sym typeface="Arial"/>
                        </a:rPr>
                        <a:t>Figures. 18.3 and 21.3</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15845"/>
                  </a:ext>
                </a:extLst>
              </a:tr>
            </a:tbl>
          </a:graphicData>
        </a:graphic>
      </p:graphicFrame>
    </p:spTree>
    <p:extLst>
      <p:ext uri="{BB962C8B-B14F-4D97-AF65-F5344CB8AC3E}">
        <p14:creationId xmlns:p14="http://schemas.microsoft.com/office/powerpoint/2010/main" val="29977009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18.3.2 Insertion Sort </a:t>
            </a:r>
            <a:r>
              <a:rPr lang="en-US" sz="2000" b="0" dirty="0" smtClean="0"/>
              <a:t>(1 of 5)</a:t>
            </a:r>
            <a:endParaRPr lang="en-IN" sz="2000" b="0"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Insertion sort</a:t>
            </a:r>
            <a:r>
              <a:rPr lang="en-US" altLang="en-US" sz="2400" dirty="0">
                <a:solidFill>
                  <a:srgbClr val="0000FF"/>
                </a:solidFill>
                <a:latin typeface="+mn-lt"/>
              </a:rPr>
              <a:t> </a:t>
            </a:r>
            <a:r>
              <a:rPr lang="en-US" altLang="en-US" sz="2400" dirty="0">
                <a:latin typeface="+mn-lt"/>
              </a:rPr>
              <a:t>is another </a:t>
            </a:r>
            <a:r>
              <a:rPr lang="en-US" altLang="en-US" sz="2400" b="1" dirty="0">
                <a:latin typeface="+mn-lt"/>
              </a:rPr>
              <a:t>simple</a:t>
            </a:r>
            <a:r>
              <a:rPr lang="en-US" altLang="en-US" sz="2400" dirty="0">
                <a:latin typeface="+mn-lt"/>
              </a:rPr>
              <a:t>, but </a:t>
            </a:r>
            <a:r>
              <a:rPr lang="en-US" altLang="en-US" sz="2400" b="1" dirty="0">
                <a:latin typeface="+mn-lt"/>
              </a:rPr>
              <a:t>inefficient</a:t>
            </a:r>
            <a:r>
              <a:rPr lang="en-US" altLang="en-US" sz="2400" dirty="0">
                <a:latin typeface="+mn-lt"/>
              </a:rPr>
              <a:t>, sorting algorithm.</a:t>
            </a:r>
          </a:p>
          <a:p>
            <a:pPr eaLnBrk="1" hangingPunct="1"/>
            <a:r>
              <a:rPr lang="en-US" altLang="en-US" sz="2400" dirty="0">
                <a:latin typeface="+mn-lt"/>
              </a:rPr>
              <a:t>Its first iteration takes the second element in the array and, if it’s less than the first, swaps them</a:t>
            </a:r>
            <a:r>
              <a:rPr lang="en-US" altLang="en-US" sz="2400" dirty="0" smtClean="0">
                <a:latin typeface="+mn-lt"/>
              </a:rPr>
              <a:t>.</a:t>
            </a:r>
            <a:endParaRPr lang="en-US" altLang="en-US" sz="2400" dirty="0">
              <a:latin typeface="+mn-lt"/>
            </a:endParaRPr>
          </a:p>
          <a:p>
            <a:pPr eaLnBrk="1" hangingPunct="1"/>
            <a:r>
              <a:rPr lang="en-US" altLang="en-US" sz="2400" dirty="0">
                <a:latin typeface="+mn-lt"/>
              </a:rPr>
              <a:t>The second iteration looks at the third element and inserts it in the correct position with respect to the first two elements (moving them as necessary), so all three elements are in order</a:t>
            </a:r>
            <a:r>
              <a:rPr lang="en-US" altLang="en-US" sz="2400" dirty="0" smtClean="0">
                <a:latin typeface="+mn-lt"/>
              </a:rPr>
              <a:t>.</a:t>
            </a:r>
            <a:endParaRPr lang="en-US" altLang="en-US" sz="2400" dirty="0">
              <a:latin typeface="+mn-lt"/>
            </a:endParaRPr>
          </a:p>
          <a:p>
            <a:pPr eaLnBrk="1" hangingPunct="1"/>
            <a:r>
              <a:rPr lang="en-US" altLang="en-US" sz="2400" dirty="0">
                <a:latin typeface="+mn-lt"/>
              </a:rPr>
              <a:t>At the </a:t>
            </a:r>
            <a:r>
              <a:rPr lang="en-US" altLang="en-US" sz="2400" i="1" dirty="0">
                <a:latin typeface="+mn-lt"/>
              </a:rPr>
              <a:t>i</a:t>
            </a:r>
            <a:r>
              <a:rPr lang="en-US" altLang="en-US" sz="2400" dirty="0">
                <a:latin typeface="+mn-lt"/>
              </a:rPr>
              <a:t>th iteration of this algorithm, the first </a:t>
            </a:r>
            <a:r>
              <a:rPr lang="en-US" altLang="en-US" sz="2400" i="1" dirty="0">
                <a:latin typeface="+mn-lt"/>
              </a:rPr>
              <a:t>i</a:t>
            </a:r>
            <a:r>
              <a:rPr lang="en-US" altLang="en-US" sz="2400" dirty="0">
                <a:latin typeface="+mn-lt"/>
              </a:rPr>
              <a:t> elements in the original array will be sorted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46630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18.3.2 Insertion Sort </a:t>
            </a:r>
            <a:r>
              <a:rPr lang="en-US" sz="2000" b="0" dirty="0" smtClean="0"/>
              <a:t>(2 </a:t>
            </a:r>
            <a:r>
              <a:rPr lang="en-US" sz="2000" b="0" dirty="0"/>
              <a:t>of 5)</a:t>
            </a:r>
            <a:endParaRPr lang="en-IN" sz="2000" b="0" dirty="0"/>
          </a:p>
        </p:txBody>
      </p:sp>
      <p:sp>
        <p:nvSpPr>
          <p:cNvPr id="3" name="Text Placeholder 2"/>
          <p:cNvSpPr>
            <a:spLocks noGrp="1"/>
          </p:cNvSpPr>
          <p:nvPr>
            <p:ph type="body" idx="1"/>
          </p:nvPr>
        </p:nvSpPr>
        <p:spPr>
          <a:xfrm>
            <a:off x="457200" y="1600200"/>
            <a:ext cx="8229600" cy="1169415"/>
          </a:xfrm>
        </p:spPr>
        <p:txBody>
          <a:bodyPr/>
          <a:lstStyle/>
          <a:p>
            <a:pPr eaLnBrk="1" hangingPunct="1"/>
            <a:r>
              <a:rPr lang="en-US" altLang="en-US" sz="2400" dirty="0">
                <a:latin typeface="+mn-lt"/>
              </a:rPr>
              <a:t>Consider as an example the following array, which is identical to the array we used in the discussions of selection sort and merge sort</a:t>
            </a:r>
            <a:r>
              <a:rPr lang="en-US" altLang="en-US" sz="2400" dirty="0" smtClean="0">
                <a:latin typeface="+mn-lt"/>
              </a:rPr>
              <a:t>.</a:t>
            </a:r>
            <a:endParaRPr lang="en-US" altLang="en-US" sz="2400" dirty="0">
              <a:latin typeface="+mn-lt"/>
            </a:endParaRPr>
          </a:p>
        </p:txBody>
      </p:sp>
      <p:sp>
        <p:nvSpPr>
          <p:cNvPr id="7" name="Content Placeholder 6"/>
          <p:cNvSpPr>
            <a:spLocks noGrp="1"/>
          </p:cNvSpPr>
          <p:nvPr>
            <p:ph sz="quarter" idx="16"/>
          </p:nvPr>
        </p:nvSpPr>
        <p:spPr>
          <a:xfrm>
            <a:off x="457200" y="2871216"/>
            <a:ext cx="8229600" cy="466344"/>
          </a:xfrm>
        </p:spPr>
        <p:txBody>
          <a:bodyPr/>
          <a:lstStyle/>
          <a:p>
            <a:pPr marL="603250" lvl="2" indent="0">
              <a:buNone/>
            </a:pPr>
            <a:r>
              <a:rPr lang="en-US" altLang="en-US" sz="2400" dirty="0" smtClean="0">
                <a:latin typeface="Consolas" panose="020B0609020204030204" pitchFamily="49" charset="0"/>
              </a:rPr>
              <a:t>34 </a:t>
            </a:r>
            <a:r>
              <a:rPr lang="en-US" altLang="en-US" sz="2400" dirty="0">
                <a:latin typeface="Consolas" panose="020B0609020204030204" pitchFamily="49" charset="0"/>
              </a:rPr>
              <a:t>56 4 10 77 51 93 30 5 </a:t>
            </a:r>
            <a:r>
              <a:rPr lang="en-US" altLang="en-US" sz="2400" dirty="0" smtClean="0">
                <a:latin typeface="Consolas" panose="020B0609020204030204" pitchFamily="49" charset="0"/>
              </a:rPr>
              <a:t>52</a:t>
            </a:r>
            <a:endParaRPr lang="en-US" altLang="en-US" sz="2400" dirty="0"/>
          </a:p>
        </p:txBody>
      </p:sp>
      <p:sp>
        <p:nvSpPr>
          <p:cNvPr id="8" name="Content Placeholder 7"/>
          <p:cNvSpPr>
            <a:spLocks noGrp="1"/>
          </p:cNvSpPr>
          <p:nvPr>
            <p:ph sz="quarter" idx="17"/>
          </p:nvPr>
        </p:nvSpPr>
        <p:spPr>
          <a:xfrm>
            <a:off x="457200" y="3429000"/>
            <a:ext cx="8229600" cy="2014919"/>
          </a:xfrm>
        </p:spPr>
        <p:txBody>
          <a:bodyPr/>
          <a:lstStyle/>
          <a:p>
            <a:pPr eaLnBrk="1" hangingPunct="1"/>
            <a:r>
              <a:rPr lang="en-US" altLang="en-US" sz="2400" dirty="0" smtClean="0">
                <a:latin typeface="+mn-lt"/>
              </a:rPr>
              <a:t>An </a:t>
            </a:r>
            <a:r>
              <a:rPr lang="en-US" altLang="en-US" sz="2400" dirty="0">
                <a:latin typeface="+mn-lt"/>
              </a:rPr>
              <a:t>app that implements the insertion sort algorithm first looks at the first two elements of the array, 34 and 56.</a:t>
            </a:r>
          </a:p>
          <a:p>
            <a:pPr eaLnBrk="1" hangingPunct="1"/>
            <a:r>
              <a:rPr lang="en-US" altLang="en-US" sz="2400" dirty="0">
                <a:latin typeface="+mn-lt"/>
              </a:rPr>
              <a:t>These are already in order, so the app continues (if they were out of order, it would swap them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104937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18.3.2 Insertion Sort </a:t>
            </a:r>
            <a:r>
              <a:rPr lang="en-US" sz="2000" b="0" dirty="0" smtClean="0"/>
              <a:t>(3 </a:t>
            </a:r>
            <a:r>
              <a:rPr lang="en-US" sz="2000" b="0" dirty="0"/>
              <a:t>of 5)</a:t>
            </a:r>
            <a:endParaRPr lang="en-IN" sz="2000" b="0" dirty="0"/>
          </a:p>
        </p:txBody>
      </p:sp>
      <p:sp>
        <p:nvSpPr>
          <p:cNvPr id="3" name="Text Placeholder 2"/>
          <p:cNvSpPr>
            <a:spLocks noGrp="1"/>
          </p:cNvSpPr>
          <p:nvPr>
            <p:ph type="body" idx="1"/>
          </p:nvPr>
        </p:nvSpPr>
        <p:spPr>
          <a:xfrm>
            <a:off x="457200" y="1600201"/>
            <a:ext cx="8229600" cy="3575304"/>
          </a:xfrm>
        </p:spPr>
        <p:txBody>
          <a:bodyPr/>
          <a:lstStyle/>
          <a:p>
            <a:pPr eaLnBrk="1" hangingPunct="1"/>
            <a:r>
              <a:rPr lang="en-US" altLang="en-US" sz="2400" dirty="0">
                <a:latin typeface="+mn-lt"/>
              </a:rPr>
              <a:t>In the next iteration, the app looks at the third value, 4</a:t>
            </a:r>
            <a:r>
              <a:rPr lang="en-US" altLang="en-US" sz="2400" dirty="0" smtClean="0">
                <a:latin typeface="+mn-lt"/>
              </a:rPr>
              <a:t>.</a:t>
            </a:r>
            <a:endParaRPr lang="en-US" altLang="en-US" sz="2400" dirty="0">
              <a:latin typeface="+mn-lt"/>
            </a:endParaRPr>
          </a:p>
          <a:p>
            <a:pPr eaLnBrk="1" hangingPunct="1"/>
            <a:r>
              <a:rPr lang="en-US" altLang="en-US" sz="2400" dirty="0">
                <a:latin typeface="+mn-lt"/>
              </a:rPr>
              <a:t>This value is less than 56, so the app stores 4 in a temporary variable and moves 56 one element to the right. The app then checks and determines that 4 is less than 34, so it moves 34 one element to the right</a:t>
            </a:r>
            <a:r>
              <a:rPr lang="en-US" altLang="en-US" sz="2400" dirty="0" smtClean="0">
                <a:latin typeface="+mn-lt"/>
              </a:rPr>
              <a:t>.</a:t>
            </a:r>
            <a:endParaRPr lang="en-US" altLang="en-US" sz="2400" dirty="0">
              <a:latin typeface="+mn-lt"/>
            </a:endParaRPr>
          </a:p>
          <a:p>
            <a:pPr eaLnBrk="1" hangingPunct="1"/>
            <a:r>
              <a:rPr lang="en-US" altLang="en-US" sz="2400" dirty="0">
                <a:latin typeface="+mn-lt"/>
              </a:rPr>
              <a:t>The app has now reached the beginning of the array, so it places 4 in the zeroth position</a:t>
            </a:r>
            <a:r>
              <a:rPr lang="en-US" altLang="en-US" sz="2400" dirty="0" smtClean="0">
                <a:latin typeface="+mn-lt"/>
              </a:rPr>
              <a:t>.</a:t>
            </a:r>
            <a:endParaRPr lang="en-US" altLang="en-US" sz="2400" dirty="0">
              <a:latin typeface="+mn-lt"/>
            </a:endParaRPr>
          </a:p>
          <a:p>
            <a:pPr eaLnBrk="1" hangingPunct="1"/>
            <a:r>
              <a:rPr lang="en-US" altLang="en-US" sz="2400" dirty="0">
                <a:latin typeface="+mn-lt"/>
              </a:rPr>
              <a:t>The array now </a:t>
            </a:r>
            <a:r>
              <a:rPr lang="en-US" altLang="en-US" sz="2400" dirty="0" smtClean="0">
                <a:latin typeface="+mn-lt"/>
              </a:rPr>
              <a:t>is</a:t>
            </a:r>
            <a:endParaRPr lang="en-US" altLang="en-US" sz="2400" dirty="0">
              <a:latin typeface="Consolas" panose="020B0609020204030204" pitchFamily="49" charset="0"/>
            </a:endParaRPr>
          </a:p>
        </p:txBody>
      </p:sp>
      <p:sp>
        <p:nvSpPr>
          <p:cNvPr id="4" name="Text Placeholder 3"/>
          <p:cNvSpPr>
            <a:spLocks noGrp="1"/>
          </p:cNvSpPr>
          <p:nvPr>
            <p:ph type="body" idx="2"/>
          </p:nvPr>
        </p:nvSpPr>
        <p:spPr>
          <a:xfrm>
            <a:off x="457200" y="5331699"/>
            <a:ext cx="8229600" cy="510253"/>
          </a:xfrm>
        </p:spPr>
        <p:txBody>
          <a:bodyPr/>
          <a:lstStyle/>
          <a:p>
            <a:pPr marL="603250" lvl="2" indent="0">
              <a:buNone/>
            </a:pPr>
            <a:r>
              <a:rPr lang="en-US" altLang="en-US" sz="2400" dirty="0" smtClean="0">
                <a:latin typeface="Consolas" panose="020B0609020204030204" pitchFamily="49" charset="0"/>
              </a:rPr>
              <a:t>4 </a:t>
            </a:r>
            <a:r>
              <a:rPr lang="en-US" altLang="en-US" sz="2400" dirty="0">
                <a:latin typeface="Consolas" panose="020B0609020204030204" pitchFamily="49" charset="0"/>
              </a:rPr>
              <a:t>34 56 10 77 51 93 30 5 </a:t>
            </a:r>
            <a:r>
              <a:rPr lang="en-US" altLang="en-US" sz="2400" dirty="0" smtClean="0">
                <a:latin typeface="Consolas" panose="020B0609020204030204" pitchFamily="49" charset="0"/>
              </a:rPr>
              <a:t>52</a:t>
            </a:r>
            <a:endParaRPr lang="en-US" altLang="en-US" sz="2400" dirty="0">
              <a:latin typeface="Consolas" panose="020B0609020204030204" pitchFamily="49" charset="0"/>
            </a:endParaRPr>
          </a:p>
        </p:txBody>
      </p:sp>
    </p:spTree>
    <p:extLst>
      <p:ext uri="{BB962C8B-B14F-4D97-AF65-F5344CB8AC3E}">
        <p14:creationId xmlns:p14="http://schemas.microsoft.com/office/powerpoint/2010/main" val="3962540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18.3.2 Insertion Sort </a:t>
            </a:r>
            <a:r>
              <a:rPr lang="en-US" sz="2000" b="0" dirty="0" smtClean="0"/>
              <a:t>(4 </a:t>
            </a:r>
            <a:r>
              <a:rPr lang="en-US" sz="2000" b="0" dirty="0"/>
              <a:t>of 5)</a:t>
            </a:r>
            <a:endParaRPr lang="en-IN" sz="2000" b="0" dirty="0"/>
          </a:p>
        </p:txBody>
      </p:sp>
      <p:sp>
        <p:nvSpPr>
          <p:cNvPr id="3" name="Text Placeholder 2"/>
          <p:cNvSpPr>
            <a:spLocks noGrp="1"/>
          </p:cNvSpPr>
          <p:nvPr>
            <p:ph type="body" idx="1"/>
          </p:nvPr>
        </p:nvSpPr>
        <p:spPr>
          <a:xfrm>
            <a:off x="457200" y="1600200"/>
            <a:ext cx="8229600" cy="3108960"/>
          </a:xfrm>
        </p:spPr>
        <p:txBody>
          <a:bodyPr/>
          <a:lstStyle/>
          <a:p>
            <a:pPr eaLnBrk="1" hangingPunct="1"/>
            <a:r>
              <a:rPr lang="en-US" altLang="en-US" sz="2000" dirty="0">
                <a:latin typeface="+mn-lt"/>
              </a:rPr>
              <a:t>In the next iteration, the app stores the value 10 in a temporary variable</a:t>
            </a:r>
            <a:r>
              <a:rPr lang="en-US" altLang="en-US" sz="2000" dirty="0" smtClean="0">
                <a:latin typeface="+mn-lt"/>
              </a:rPr>
              <a:t>.</a:t>
            </a:r>
            <a:endParaRPr lang="en-US" altLang="en-US" sz="2000" dirty="0">
              <a:latin typeface="+mn-lt"/>
            </a:endParaRPr>
          </a:p>
          <a:p>
            <a:pPr eaLnBrk="1" hangingPunct="1"/>
            <a:r>
              <a:rPr lang="en-US" altLang="en-US" sz="2000" dirty="0">
                <a:latin typeface="+mn-lt"/>
              </a:rPr>
              <a:t>Then the app compares 10 to 56 and moves 56 one element to the right because it’s larger than 10</a:t>
            </a:r>
            <a:r>
              <a:rPr lang="en-US" altLang="en-US" sz="2000" dirty="0" smtClean="0">
                <a:latin typeface="+mn-lt"/>
              </a:rPr>
              <a:t>.</a:t>
            </a:r>
            <a:endParaRPr lang="en-US" altLang="en-US" sz="2000" dirty="0">
              <a:latin typeface="+mn-lt"/>
            </a:endParaRPr>
          </a:p>
          <a:p>
            <a:pPr eaLnBrk="1" hangingPunct="1"/>
            <a:r>
              <a:rPr lang="en-US" altLang="en-US" sz="2000" dirty="0">
                <a:latin typeface="+mn-lt"/>
              </a:rPr>
              <a:t>The app then compares 10 to 34, moving 34 one element to the </a:t>
            </a:r>
            <a:r>
              <a:rPr lang="en-US" altLang="en-US" sz="2000" dirty="0" smtClean="0">
                <a:latin typeface="+mn-lt"/>
              </a:rPr>
              <a:t>right. When </a:t>
            </a:r>
            <a:r>
              <a:rPr lang="en-US" altLang="en-US" sz="2000" dirty="0">
                <a:latin typeface="+mn-lt"/>
              </a:rPr>
              <a:t>the app compares 10 to 4, it observes that 10 is larger than 4 and places 10 in element 1</a:t>
            </a:r>
            <a:r>
              <a:rPr lang="en-US" altLang="en-US" sz="2000" dirty="0" smtClean="0">
                <a:latin typeface="+mn-lt"/>
              </a:rPr>
              <a:t>.</a:t>
            </a:r>
            <a:endParaRPr lang="en-US" altLang="en-US" sz="2000" dirty="0">
              <a:latin typeface="+mn-lt"/>
            </a:endParaRPr>
          </a:p>
          <a:p>
            <a:pPr eaLnBrk="1" hangingPunct="1"/>
            <a:r>
              <a:rPr lang="en-US" altLang="en-US" sz="2000" dirty="0">
                <a:latin typeface="+mn-lt"/>
              </a:rPr>
              <a:t>The array now </a:t>
            </a:r>
            <a:r>
              <a:rPr lang="en-US" altLang="en-US" sz="2000" dirty="0" smtClean="0">
                <a:latin typeface="+mn-lt"/>
              </a:rPr>
              <a:t>is</a:t>
            </a:r>
            <a:endParaRPr lang="en-US" altLang="en-US" sz="2000" dirty="0">
              <a:latin typeface="+mn-lt"/>
              <a:cs typeface="Times New Roman" panose="02020603050405020304" pitchFamily="18" charset="0"/>
            </a:endParaRPr>
          </a:p>
        </p:txBody>
      </p:sp>
      <p:sp>
        <p:nvSpPr>
          <p:cNvPr id="7" name="Content Placeholder 6"/>
          <p:cNvSpPr>
            <a:spLocks noGrp="1"/>
          </p:cNvSpPr>
          <p:nvPr>
            <p:ph sz="quarter" idx="16"/>
          </p:nvPr>
        </p:nvSpPr>
        <p:spPr>
          <a:xfrm>
            <a:off x="457200" y="4746712"/>
            <a:ext cx="8229600" cy="420515"/>
          </a:xfrm>
        </p:spPr>
        <p:txBody>
          <a:bodyPr/>
          <a:lstStyle/>
          <a:p>
            <a:pPr marL="603250" lvl="2" indent="0">
              <a:buNone/>
            </a:pPr>
            <a:r>
              <a:rPr lang="en-US" altLang="en-US" sz="2000" dirty="0" smtClean="0">
                <a:latin typeface="Consolas" panose="020B0609020204030204" pitchFamily="49" charset="0"/>
              </a:rPr>
              <a:t>4 </a:t>
            </a:r>
            <a:r>
              <a:rPr lang="en-US" altLang="en-US" sz="2000" dirty="0">
                <a:latin typeface="Consolas" panose="020B0609020204030204" pitchFamily="49" charset="0"/>
              </a:rPr>
              <a:t>10 34 56 77 51 93 30 5 </a:t>
            </a:r>
            <a:r>
              <a:rPr lang="en-US" altLang="en-US" sz="2000" dirty="0" smtClean="0">
                <a:latin typeface="Consolas" panose="020B0609020204030204" pitchFamily="49" charset="0"/>
              </a:rPr>
              <a:t>52</a:t>
            </a:r>
            <a:endParaRPr lang="en-US" dirty="0"/>
          </a:p>
        </p:txBody>
      </p:sp>
      <p:sp>
        <p:nvSpPr>
          <p:cNvPr id="8" name="Content Placeholder 7"/>
          <p:cNvSpPr>
            <a:spLocks noGrp="1"/>
          </p:cNvSpPr>
          <p:nvPr>
            <p:ph sz="quarter" idx="17"/>
          </p:nvPr>
        </p:nvSpPr>
        <p:spPr>
          <a:xfrm>
            <a:off x="457200" y="5193394"/>
            <a:ext cx="8229600" cy="1012164"/>
          </a:xfrm>
        </p:spPr>
        <p:txBody>
          <a:bodyPr/>
          <a:lstStyle/>
          <a:p>
            <a:pPr eaLnBrk="1" hangingPunct="1"/>
            <a:r>
              <a:rPr lang="en-US" altLang="en-US" sz="2000" dirty="0" smtClean="0">
                <a:latin typeface="+mn-lt"/>
                <a:cs typeface="Times New Roman" panose="02020603050405020304" pitchFamily="18" charset="0"/>
              </a:rPr>
              <a:t>Using </a:t>
            </a:r>
            <a:r>
              <a:rPr lang="en-US" altLang="en-US" sz="2000" dirty="0">
                <a:latin typeface="+mn-lt"/>
                <a:cs typeface="Times New Roman" panose="02020603050405020304" pitchFamily="18" charset="0"/>
              </a:rPr>
              <a:t>this algorithm, at the </a:t>
            </a:r>
            <a:r>
              <a:rPr lang="en-US" altLang="en-US" sz="2000" i="1" dirty="0">
                <a:latin typeface="+mn-lt"/>
                <a:cs typeface="Times New Roman" panose="02020603050405020304" pitchFamily="18" charset="0"/>
              </a:rPr>
              <a:t>i</a:t>
            </a:r>
            <a:r>
              <a:rPr lang="en-US" altLang="en-US" sz="2000" dirty="0">
                <a:latin typeface="+mn-lt"/>
                <a:cs typeface="Times New Roman" panose="02020603050405020304" pitchFamily="18" charset="0"/>
              </a:rPr>
              <a:t>th iteration, the original array’s first </a:t>
            </a:r>
            <a:r>
              <a:rPr lang="en-US" altLang="en-US" sz="2000" i="1" dirty="0">
                <a:latin typeface="+mn-lt"/>
                <a:cs typeface="Times New Roman" panose="02020603050405020304" pitchFamily="18" charset="0"/>
              </a:rPr>
              <a:t>i</a:t>
            </a:r>
            <a:r>
              <a:rPr lang="en-US" altLang="en-US" sz="2000" dirty="0">
                <a:latin typeface="+mn-lt"/>
                <a:cs typeface="Times New Roman" panose="02020603050405020304" pitchFamily="18" charset="0"/>
              </a:rPr>
              <a:t> elements are sorted, but they may not be in their final locations—smaller values may be located later in the array</a:t>
            </a:r>
            <a:r>
              <a:rPr lang="en-US" altLang="en-US" sz="2000" dirty="0" smtClean="0">
                <a:latin typeface="+mn-lt"/>
                <a:cs typeface="Times New Roman" panose="02020603050405020304" pitchFamily="18" charset="0"/>
              </a:rPr>
              <a:t>.</a:t>
            </a:r>
            <a:endParaRPr lang="en-US" dirty="0">
              <a:latin typeface="+mn-lt"/>
            </a:endParaRPr>
          </a:p>
        </p:txBody>
      </p:sp>
    </p:spTree>
    <p:extLst>
      <p:ext uri="{BB962C8B-B14F-4D97-AF65-F5344CB8AC3E}">
        <p14:creationId xmlns:p14="http://schemas.microsoft.com/office/powerpoint/2010/main" val="23795990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18.3.2 Insertion Sort </a:t>
            </a:r>
            <a:r>
              <a:rPr lang="en-US" sz="2000" b="0" dirty="0" smtClean="0"/>
              <a:t>(5 </a:t>
            </a:r>
            <a:r>
              <a:rPr lang="en-US" sz="2000" b="0" dirty="0"/>
              <a:t>of 5)</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Figure 18.5 declares the </a:t>
            </a:r>
            <a:r>
              <a:rPr lang="en-US" altLang="en-US" sz="2400" dirty="0">
                <a:latin typeface="Consolas" panose="020B0609020204030204" pitchFamily="49" charset="0"/>
              </a:rPr>
              <a:t>InsertionSortTest</a:t>
            </a:r>
            <a:r>
              <a:rPr lang="en-US" altLang="en-US" sz="2400" dirty="0">
                <a:latin typeface="+mn-lt"/>
              </a:rPr>
              <a:t> class to implement and test an insertion sort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868667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591887"/>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(1 </a:t>
            </a:r>
            <a:r>
              <a:rPr lang="en-IN" sz="2000" b="0" dirty="0"/>
              <a:t>of 7)</a:t>
            </a:r>
          </a:p>
        </p:txBody>
      </p:sp>
      <p:pic>
        <p:nvPicPr>
          <p:cNvPr id="4" name="Picture 3" descr="Program code of class that creates an array filled with random integers. Provides a method to sort the array with insertion sort. Line 1: forward slash, forward slash, figure period 18.5 colon insertion sort test, period, c s. Line 2: forward slash, forward slash, class that creates an array filled with random integers. Line 3: forward slash, forward slash, provides a method to sort the array with insertion sort. Line 4: using system, semicolon. Line 5: blank. Line 6: public class insertion sort test. Line 7: left brace. Line 8, indented once: static void main, left parenthesis, right parenthesis. Line 9, indented once: left brace. Line 10, indented twice: v a r generator = new random, left parenthesis, right parenthesis, semicolon. Line 11, indented twice: v a r data = new i n t, left bracket, 10, right bracket, semicolon, forward slash, forward slash, create space for array. Line 12: blank. Line 13, indented twice: forward slash, forward slash, fill array with random in t s in range 10 to 99. Line 14, indented twice: for, left parenthesis, v a r i = 0, semicolon, i, left angle bracket, data, period, length, semicolon, + + i, right parenthesis. Line 15, indented twice: left brace. Line 16, indented three times: data, left bracket, i, right bracket = generator, period, next, left parenthesis, 10, comma, 100, right parenthesis, semicolon. Line 17,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01" y="2183076"/>
            <a:ext cx="8068251" cy="3838509"/>
          </a:xfrm>
          <a:prstGeom prst="rect">
            <a:avLst/>
          </a:prstGeom>
        </p:spPr>
      </p:pic>
    </p:spTree>
    <p:extLst>
      <p:ext uri="{BB962C8B-B14F-4D97-AF65-F5344CB8AC3E}">
        <p14:creationId xmlns:p14="http://schemas.microsoft.com/office/powerpoint/2010/main" val="21916106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591887"/>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(2 </a:t>
            </a:r>
            <a:r>
              <a:rPr lang="en-IN" sz="2000" b="0" dirty="0"/>
              <a:t>of 7)</a:t>
            </a:r>
          </a:p>
        </p:txBody>
      </p:sp>
      <p:pic>
        <p:nvPicPr>
          <p:cNvPr id="4" name="Picture 3" descr="Program code of class that creates an array filled with random integers. Provides a method to sort the array with insertion sort. Line 18: blank. Line 19, indented twice: console, period, write line, left parenthesis, open quotes, unsorted array, colon, close quotes, right parenthesis, semicolon. Line 20, indented twice: console, period, write line, left parenthesis, string, period, join, left parenthesis, open quotes, close quotes, comma, data, right parenthesis, +, open quotes, back slash, n, close quotes, right parenthesis, semicolon, forward slash, forward slash, display array. Line 21: blank. Line 22, indented twice: insertion sort, left parenthesis, data, right parenthesis, semicolon, forward slash, forward slash, sort array. Line 23: blank. Line 24, indented twice: console, period, write line, left parenthesis, open quotes, sorted array, colon, close quotes, right parenthesis, semicolon. Line 25, indented twice: console, period, write line, left parenthesis, string, period, join, left parenthesis, open quotes, close quotes, comma, data, right parenthesis, +, open quotes, back slash, n, close quotes, right parenthesis, semicolon, forward slash, forward slash, display array. Line 26, indented once: right brace. Line 2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05" y="2272521"/>
            <a:ext cx="7909275" cy="2309277"/>
          </a:xfrm>
          <a:prstGeom prst="rect">
            <a:avLst/>
          </a:prstGeom>
        </p:spPr>
      </p:pic>
    </p:spTree>
    <p:extLst>
      <p:ext uri="{BB962C8B-B14F-4D97-AF65-F5344CB8AC3E}">
        <p14:creationId xmlns:p14="http://schemas.microsoft.com/office/powerpoint/2010/main" val="26915786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591887"/>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(3 </a:t>
            </a:r>
            <a:r>
              <a:rPr lang="en-IN" sz="2000" b="0" dirty="0"/>
              <a:t>of 7)</a:t>
            </a:r>
          </a:p>
        </p:txBody>
      </p:sp>
      <p:pic>
        <p:nvPicPr>
          <p:cNvPr id="5" name="Picture 4" descr="Program code of class that creates an array filled with random integers. Provides a method to sort the array with insertion sort. Line 28, indented once: forward slash, forward slash, sort array using insertion sort. Line 29, indented once: public static void insertion sort, left parenthesis, i n t, left bracket, right bracket, values, right parenthesis. Line 30, indented once: left brace. Line 31, indented twice: forward slash, forward slash, loop over data, period, length minus 1 elements. Line 32, indented twice: for, left parenthesis, v a r next = 1, semicolon, next, left angle bracket, values, period, length, semicolon, + + next, right parenthesis. Line 33, indented twice: left brace. Line 34, indented three times: forward slash, forward slash, store value in current element. Line 35, indented three times: v a r insert = values, left bracket, next, right bracket, semicolon. Line 36: blank. Line 37, indented three times: forward slash, forward slash, initialize location to place element. Line 38, indented three times: v a r move item = next, semicolon. Line 39: blank. Line 40, indented three times: forward slash, forward slash, search for place to put current element. Line 41, indented three times: while, left parenthesis, move item, right angle bracket, 0, ampersand, ampersand, values, left bracket, move item minus 1, right bracket, right angle bracket, insert, right parenthesis. Line 42, indented three times: left brace. Line 43, indented four times: forward slash, forward slash, shift element right one slot. Line 44, indented four times: values, left bracket, move item, right bracket, = values, left bracket, move item minus 1, right bracket, semicolon. Line 45, indented four times: move item, dash, dash, semicolon. Line 46, indented three times: right brace. Line 47: blank. Line 48, indented three times: values, left bracket, move item, right bracket = insert, semicolon, forward slash, forward slash, place inserted element. Line 49, indented three times: print pass, left parenthesis, values, comma, next, comma, move item, right parenthesis, semicolon, forward slash, forward slash, output pass of algorithm. Line 50, indented twice: right brace. Line 5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01" y="2029938"/>
            <a:ext cx="6745198" cy="4277000"/>
          </a:xfrm>
          <a:prstGeom prst="rect">
            <a:avLst/>
          </a:prstGeom>
        </p:spPr>
      </p:pic>
    </p:spTree>
    <p:extLst>
      <p:ext uri="{BB962C8B-B14F-4D97-AF65-F5344CB8AC3E}">
        <p14:creationId xmlns:p14="http://schemas.microsoft.com/office/powerpoint/2010/main" val="31311811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591887"/>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(4 </a:t>
            </a:r>
            <a:r>
              <a:rPr lang="en-IN" sz="2000" b="0" dirty="0"/>
              <a:t>of 7)</a:t>
            </a:r>
          </a:p>
        </p:txBody>
      </p:sp>
      <p:pic>
        <p:nvPicPr>
          <p:cNvPr id="4" name="Picture 3" descr="Line 52: blank. Line 53, indented once: forward slash, forward slash, display a pass of the algorithm. Line 54, indented once: public static void print pass, left parenthesis, i n t, left bracket, right bracket, values, comma, i n t pass, comma, i n t index, right parenthesis. Line 55, indented once: left brace. Line 56, indented twice: console, period, write, left parenthesis, dollar, open quotes, after pass, left brace, pass, right brace, colon, close quotes, right parenthesis, semicolon. Line 57: blank. Line 58, indented twice: forward slash, forward slash, output elements till swapped item. Line 59, indented twice: for, left parenthesis, v a r, i = 0, semicolon, i, left angle bracket, index, semicolon, + + i, right parenthesis. Line 60, indented twice: left brace. Line 61, indented three times: console, period, write, left parenthesis, dollar, open quotes, left brace values, left bracket, i, right bracket, right brace, close quotes, right parenthesis, semicolon. Line 62, indented twice: right brace. Line 63: blank. Line 64, indented twice: console, period, write, left parenthesis, dollar, open quotes, left brace, values, left bracket, index, right bracket, right brace, asterisk, close quotes, right parenthesis, semicolon, forward slash, forward slash, indicate swap. Line 65: blank. Line 66, indented twice: forward slash, forward slash, finish outputting array. Line 67, indented twice: for, left parenthesis, v a r, i = index + 1, semicolon, i, left angle bracket, values, period, length, semicolon, + + i, right parenthesis. Line 68, indented twice: left brace. Line 69, indented three times: console, period, write, left parenthesis, dollar, open quotes, left brace values, left bracket, i, right bracket, right brace, close quotes, right parenthesis, semicolon. Line 70,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11" y="2046810"/>
            <a:ext cx="7676664" cy="3911542"/>
          </a:xfrm>
          <a:prstGeom prst="rect">
            <a:avLst/>
          </a:prstGeom>
        </p:spPr>
      </p:pic>
    </p:spTree>
    <p:extLst>
      <p:ext uri="{BB962C8B-B14F-4D97-AF65-F5344CB8AC3E}">
        <p14:creationId xmlns:p14="http://schemas.microsoft.com/office/powerpoint/2010/main" val="124147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585686"/>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(5 </a:t>
            </a:r>
            <a:r>
              <a:rPr lang="en-IN" sz="2000" b="0" dirty="0"/>
              <a:t>of 7)</a:t>
            </a:r>
          </a:p>
        </p:txBody>
      </p:sp>
      <p:pic>
        <p:nvPicPr>
          <p:cNvPr id="4" name="Picture 3" descr="Line 71: blank. Line 72, indented twice: console, period, write, left parenthesis, open quotes, back slash, n, indented twice, close quotes, right parenthesis, semicolon, forward slash, forward slash, for alignment. Line 73: blank. Line 74, indented twice: forward slash, forward slash, indicate amount of array that is sorted. Line 75, indented twice: for, left parenthesis, v a r, i = 0, semicolon, i, left angle bracket, = pass, semicolon, + + i, right parenthesis. Line 76, indented twice: left brace. Line 77, indented three times: console, period, write, left parenthesis, open quotes, dash, dash, close quotes, right parenthesis, semicolon. Line 78, indented twice: right brace. Line 79: blank. Line 80, indented twice: console, period, write line, left parenthesis, open quotes, back slash, n, close quotes, right parenthesis, semicolon, forward slash, forward slash, skip a line in output. Line 81, indented once: right brace. Line 8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2240740"/>
            <a:ext cx="7988367" cy="2667688"/>
          </a:xfrm>
          <a:prstGeom prst="rect">
            <a:avLst/>
          </a:prstGeom>
        </p:spPr>
      </p:pic>
    </p:spTree>
    <p:extLst>
      <p:ext uri="{BB962C8B-B14F-4D97-AF65-F5344CB8AC3E}">
        <p14:creationId xmlns:p14="http://schemas.microsoft.com/office/powerpoint/2010/main" val="332492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18.2 Searching Algorithms</a:t>
            </a:r>
          </a:p>
        </p:txBody>
      </p:sp>
      <p:sp>
        <p:nvSpPr>
          <p:cNvPr id="3" name="Text Placeholder 2"/>
          <p:cNvSpPr>
            <a:spLocks noGrp="1"/>
          </p:cNvSpPr>
          <p:nvPr>
            <p:ph type="body" idx="1"/>
          </p:nvPr>
        </p:nvSpPr>
        <p:spPr>
          <a:xfrm>
            <a:off x="457200" y="1600200"/>
            <a:ext cx="8229600" cy="1907275"/>
          </a:xfrm>
        </p:spPr>
        <p:txBody>
          <a:bodyPr/>
          <a:lstStyle/>
          <a:p>
            <a:r>
              <a:rPr lang="en-US" altLang="en-US" sz="2400" dirty="0">
                <a:latin typeface="+mn-lt"/>
              </a:rPr>
              <a:t>The next two sections discuss two common search algorithms—one that is easy to program yet relatively inefficient and one that is relatively efficient but more complex to program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41860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67196"/>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(6 </a:t>
            </a:r>
            <a:r>
              <a:rPr lang="en-IN" sz="2000" b="0" dirty="0"/>
              <a:t>of 7)</a:t>
            </a:r>
          </a:p>
        </p:txBody>
      </p:sp>
      <p:pic>
        <p:nvPicPr>
          <p:cNvPr id="5" name="Picture 4" descr="The output of the class that creates an array filled with random integers. Unsorted array: Line 1: 12, 27, 36, 28, 33, 92, 11, 93, 59, 62. Line 2: after pass: 12, 27 asterisk, 36, 28, 33, 92, 11, 93, 59, 62. Note: dash, dash is found below the integers 12 and 27 asterisk. Line 3: after pass 2: 12, 27, 36 asterisk, 28, 33, 92, 11, 93, 59, 62. Note: dash, dash is found below the integers 12, 27 and 36 asterisk. Line 4: after pass 3: 12, 27, 28 asterisk, 36, 33, 92, 11, 93, 59, 62. Note: dash, dash is found below the integers 12, 27, 28 asterisk and 36. Line 5: after pass 4:12, 27, 28, 33 asterisk, 36, 92, 11, 93, 59, 62. Note: dash, dash is found below the integers 12, 27, 28, 33 asterisk, and 36. Line 6: after pass 5: 12, 27, 28, 33, 36, 92 asterisk, 11, 93, 59, 62. Note: dash, dash is found below the integers 12, 27, 28, 33, 36, and 92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31" y="2217416"/>
            <a:ext cx="7830965" cy="3636826"/>
          </a:xfrm>
          <a:prstGeom prst="rect">
            <a:avLst/>
          </a:prstGeom>
        </p:spPr>
      </p:pic>
    </p:spTree>
    <p:extLst>
      <p:ext uri="{BB962C8B-B14F-4D97-AF65-F5344CB8AC3E}">
        <p14:creationId xmlns:p14="http://schemas.microsoft.com/office/powerpoint/2010/main" val="3797995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831" cy="1467196"/>
          </a:xfrm>
        </p:spPr>
        <p:txBody>
          <a:bodyPr anchor="b"/>
          <a:lstStyle/>
          <a:p>
            <a:r>
              <a:rPr lang="en-IN" sz="3200" dirty="0"/>
              <a:t>Figure 18.5 Class That Creates an Array Filled with Random Integers. Provides a Method to Sort the Array with Insertion Sort</a:t>
            </a:r>
            <a:r>
              <a:rPr lang="en-IN" sz="3000" dirty="0"/>
              <a:t> </a:t>
            </a:r>
            <a:r>
              <a:rPr lang="en-IN" sz="2000" b="0" dirty="0" smtClean="0"/>
              <a:t>(7 </a:t>
            </a:r>
            <a:r>
              <a:rPr lang="en-IN" sz="2000" b="0" dirty="0"/>
              <a:t>of 7)</a:t>
            </a:r>
          </a:p>
        </p:txBody>
      </p:sp>
      <p:pic>
        <p:nvPicPr>
          <p:cNvPr id="4" name="Picture 3" descr="The output of the class that creates an array filled with random integers. Line 7: after pass 6: 11 asterisk, 12, 27, 28, 33, 36, 92, 93, 59, 62. Note: dash, dash is found below the integers 11 asterisk, 12, 27, 28, 33, 36, and 92. Line 8: after pass 7: 11, 12, 27, 28, 33, 36, 92, 93 asterisk, 59, 62. Note: dash, dash is found below the integers 11, 12, 27, 28, 33, 36, 92, 93 asterisk. Line 9: after pass 8: 11, 12, 27, 28, 33, 36, 59 asterisk, 92, 93, 62. Note: dash, dash is found below the integers 11, 12, 27, 28, 33, 36, 59 asterisk, 92, 93. Line 10: after pass 9: 11, 12, 27, 28, 33, 36, 59, 62 asterisk, 92, 93. Note: dash, dash is found below the integers 11, 12, 27, 28, 33, 36, 59, 62 asterisk, 92, 93. Sorted array: Line 21: 11, 12, 27, 28, 33, 36, 59, 62, 92, 9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31" y="2300681"/>
            <a:ext cx="7830965" cy="3027877"/>
          </a:xfrm>
          <a:prstGeom prst="rect">
            <a:avLst/>
          </a:prstGeom>
        </p:spPr>
      </p:pic>
    </p:spTree>
    <p:extLst>
      <p:ext uri="{BB962C8B-B14F-4D97-AF65-F5344CB8AC3E}">
        <p14:creationId xmlns:p14="http://schemas.microsoft.com/office/powerpoint/2010/main" val="13951351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18.3.3 Merge Sort </a:t>
            </a:r>
            <a:r>
              <a:rPr lang="en-US" sz="2000" b="0" dirty="0" smtClean="0"/>
              <a:t>(1 of 4)</a:t>
            </a:r>
            <a:endParaRPr lang="en-IN" sz="2000" b="0" dirty="0"/>
          </a:p>
        </p:txBody>
      </p:sp>
      <p:sp>
        <p:nvSpPr>
          <p:cNvPr id="5" name="Text Placeholder 4"/>
          <p:cNvSpPr>
            <a:spLocks noGrp="1"/>
          </p:cNvSpPr>
          <p:nvPr>
            <p:ph type="body" idx="1"/>
          </p:nvPr>
        </p:nvSpPr>
        <p:spPr/>
        <p:txBody>
          <a:bodyPr/>
          <a:lstStyle/>
          <a:p>
            <a:pPr eaLnBrk="1" hangingPunct="1"/>
            <a:r>
              <a:rPr lang="en-US" altLang="en-US" sz="2400" b="1" dirty="0">
                <a:solidFill>
                  <a:schemeClr val="tx1"/>
                </a:solidFill>
                <a:latin typeface="+mn-lt"/>
              </a:rPr>
              <a:t>Merge sort</a:t>
            </a:r>
            <a:r>
              <a:rPr lang="en-US" altLang="en-US" sz="2400" dirty="0">
                <a:solidFill>
                  <a:srgbClr val="0000FF"/>
                </a:solidFill>
                <a:latin typeface="+mn-lt"/>
              </a:rPr>
              <a:t> </a:t>
            </a:r>
            <a:r>
              <a:rPr lang="en-US" altLang="en-US" sz="2400" dirty="0">
                <a:latin typeface="+mn-lt"/>
              </a:rPr>
              <a:t>is an </a:t>
            </a:r>
            <a:r>
              <a:rPr lang="en-US" altLang="en-US" sz="2400" b="1" dirty="0">
                <a:latin typeface="+mn-lt"/>
              </a:rPr>
              <a:t>efficient</a:t>
            </a:r>
            <a:r>
              <a:rPr lang="en-US" altLang="en-US" sz="2400" dirty="0">
                <a:latin typeface="+mn-lt"/>
              </a:rPr>
              <a:t> sorting algorithm but is conceptually more </a:t>
            </a:r>
            <a:r>
              <a:rPr lang="en-US" altLang="en-US" sz="2400" b="1" dirty="0">
                <a:latin typeface="+mn-lt"/>
              </a:rPr>
              <a:t>complex</a:t>
            </a:r>
            <a:r>
              <a:rPr lang="en-US" altLang="en-US" sz="2400" dirty="0">
                <a:latin typeface="+mn-lt"/>
              </a:rPr>
              <a:t> than selection sort and insertion sort</a:t>
            </a:r>
            <a:r>
              <a:rPr lang="en-US" altLang="en-US" sz="2400" dirty="0" smtClean="0">
                <a:latin typeface="+mn-lt"/>
              </a:rPr>
              <a:t>.</a:t>
            </a:r>
            <a:endParaRPr lang="en-US" altLang="en-US" sz="2400" dirty="0">
              <a:latin typeface="+mn-lt"/>
            </a:endParaRPr>
          </a:p>
          <a:p>
            <a:pPr eaLnBrk="1" hangingPunct="1"/>
            <a:r>
              <a:rPr lang="en-US" altLang="en-US" sz="2400" dirty="0">
                <a:latin typeface="+mn-lt"/>
              </a:rPr>
              <a:t>The merge sort algorithm sorts an array by </a:t>
            </a:r>
            <a:r>
              <a:rPr lang="en-US" altLang="en-US" sz="2400" b="1" dirty="0">
                <a:latin typeface="+mn-lt"/>
              </a:rPr>
              <a:t>splitting</a:t>
            </a:r>
            <a:r>
              <a:rPr lang="en-US" altLang="en-US" sz="2400" dirty="0">
                <a:latin typeface="+mn-lt"/>
              </a:rPr>
              <a:t> it into two equal-sized subarrays, </a:t>
            </a:r>
            <a:r>
              <a:rPr lang="en-US" altLang="en-US" sz="2400" b="1" dirty="0">
                <a:latin typeface="+mn-lt"/>
              </a:rPr>
              <a:t>sorting</a:t>
            </a:r>
            <a:r>
              <a:rPr lang="en-US" altLang="en-US" sz="2400" dirty="0">
                <a:latin typeface="+mn-lt"/>
              </a:rPr>
              <a:t> each subarray and </a:t>
            </a:r>
            <a:r>
              <a:rPr lang="en-US" altLang="en-US" sz="2400" b="1" dirty="0">
                <a:latin typeface="+mn-lt"/>
              </a:rPr>
              <a:t>merging</a:t>
            </a:r>
            <a:r>
              <a:rPr lang="en-US" altLang="en-US" sz="2400" dirty="0">
                <a:latin typeface="+mn-lt"/>
              </a:rPr>
              <a:t> them in one larger array</a:t>
            </a:r>
            <a:r>
              <a:rPr lang="en-US" altLang="en-US" sz="2400" dirty="0" smtClean="0">
                <a:latin typeface="+mn-lt"/>
              </a:rPr>
              <a:t>.</a:t>
            </a:r>
            <a:endParaRPr lang="en-US" altLang="en-US" sz="2400" dirty="0">
              <a:latin typeface="+mn-lt"/>
            </a:endParaRPr>
          </a:p>
          <a:p>
            <a:pPr eaLnBrk="1" hangingPunct="1"/>
            <a:r>
              <a:rPr lang="en-US" altLang="en-US" sz="2400" dirty="0">
                <a:latin typeface="+mn-lt"/>
              </a:rPr>
              <a:t>With an odd number of elements, the algorithm creates the two subarrays such that one has one more element than the other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737728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18.3.3 Merge Sort </a:t>
            </a:r>
            <a:r>
              <a:rPr lang="en-US" sz="2000" b="0" dirty="0" smtClean="0"/>
              <a:t>(2 of 4)</a:t>
            </a:r>
            <a:endParaRPr lang="en-IN" sz="2000" b="0" dirty="0"/>
          </a:p>
        </p:txBody>
      </p:sp>
      <p:sp>
        <p:nvSpPr>
          <p:cNvPr id="3" name="Text Placeholder 2"/>
          <p:cNvSpPr>
            <a:spLocks noGrp="1"/>
          </p:cNvSpPr>
          <p:nvPr>
            <p:ph type="body" idx="1"/>
          </p:nvPr>
        </p:nvSpPr>
        <p:spPr>
          <a:xfrm>
            <a:off x="457200" y="1600200"/>
            <a:ext cx="8229600" cy="3458463"/>
          </a:xfrm>
        </p:spPr>
        <p:txBody>
          <a:bodyPr/>
          <a:lstStyle/>
          <a:p>
            <a:pPr eaLnBrk="1" hangingPunct="1"/>
            <a:r>
              <a:rPr lang="en-US" altLang="en-US" sz="2000" dirty="0">
                <a:latin typeface="+mn-lt"/>
              </a:rPr>
              <a:t>The implementation of merge sort in this example is </a:t>
            </a:r>
            <a:r>
              <a:rPr lang="en-US" altLang="en-US" sz="2000" b="1" dirty="0">
                <a:latin typeface="+mn-lt"/>
              </a:rPr>
              <a:t>recursive</a:t>
            </a:r>
            <a:r>
              <a:rPr lang="en-US" altLang="en-US" sz="2000" dirty="0">
                <a:latin typeface="+mn-lt"/>
              </a:rPr>
              <a:t>. The base case is an array with one element</a:t>
            </a:r>
            <a:r>
              <a:rPr lang="en-US" altLang="en-US" sz="2000" dirty="0" smtClean="0">
                <a:latin typeface="+mn-lt"/>
              </a:rPr>
              <a:t>.</a:t>
            </a:r>
            <a:endParaRPr lang="en-US" altLang="en-US" sz="2000" dirty="0">
              <a:latin typeface="+mn-lt"/>
            </a:endParaRPr>
          </a:p>
          <a:p>
            <a:pPr eaLnBrk="1" hangingPunct="1"/>
            <a:r>
              <a:rPr lang="en-US" altLang="en-US" sz="2000" dirty="0">
                <a:latin typeface="+mn-lt"/>
              </a:rPr>
              <a:t>A one-element array is, of course, sorted, so merge sort immediately returns when it’s called with a one-element array</a:t>
            </a:r>
            <a:r>
              <a:rPr lang="en-US" altLang="en-US" sz="2000" dirty="0" smtClean="0">
                <a:latin typeface="+mn-lt"/>
              </a:rPr>
              <a:t>.</a:t>
            </a:r>
            <a:endParaRPr lang="en-US" altLang="en-US" sz="2000" dirty="0">
              <a:latin typeface="+mn-lt"/>
            </a:endParaRPr>
          </a:p>
          <a:p>
            <a:pPr eaLnBrk="1" hangingPunct="1"/>
            <a:r>
              <a:rPr lang="en-US" altLang="en-US" sz="2000" dirty="0">
                <a:latin typeface="+mn-lt"/>
              </a:rPr>
              <a:t>The </a:t>
            </a:r>
            <a:r>
              <a:rPr lang="en-US" altLang="en-US" sz="2000" b="1" dirty="0">
                <a:latin typeface="+mn-lt"/>
              </a:rPr>
              <a:t>recursion step splits</a:t>
            </a:r>
            <a:r>
              <a:rPr lang="en-US" altLang="en-US" sz="2000" i="1" dirty="0">
                <a:latin typeface="+mn-lt"/>
              </a:rPr>
              <a:t> </a:t>
            </a:r>
            <a:r>
              <a:rPr lang="en-US" altLang="en-US" sz="2000" dirty="0">
                <a:latin typeface="+mn-lt"/>
              </a:rPr>
              <a:t>an array in two approximately equal-length pieces, recursively </a:t>
            </a:r>
            <a:r>
              <a:rPr lang="en-US" altLang="en-US" sz="2000" b="1" dirty="0">
                <a:latin typeface="+mn-lt"/>
              </a:rPr>
              <a:t>sorts</a:t>
            </a:r>
            <a:r>
              <a:rPr lang="en-US" altLang="en-US" sz="2000" dirty="0">
                <a:latin typeface="+mn-lt"/>
              </a:rPr>
              <a:t> them and </a:t>
            </a:r>
            <a:r>
              <a:rPr lang="en-US" altLang="en-US" sz="2000" b="1" dirty="0">
                <a:latin typeface="+mn-lt"/>
              </a:rPr>
              <a:t>merges</a:t>
            </a:r>
            <a:r>
              <a:rPr lang="en-US" altLang="en-US" sz="2000" dirty="0">
                <a:latin typeface="+mn-lt"/>
              </a:rPr>
              <a:t> the two sorted arrays in one larger, sorted array</a:t>
            </a:r>
            <a:r>
              <a:rPr lang="en-US" altLang="en-US" sz="2000" dirty="0" smtClean="0">
                <a:latin typeface="+mn-lt"/>
              </a:rPr>
              <a:t>.</a:t>
            </a:r>
            <a:endParaRPr lang="en-US" altLang="en-US" sz="2000" dirty="0">
              <a:latin typeface="+mn-lt"/>
            </a:endParaRPr>
          </a:p>
          <a:p>
            <a:pPr eaLnBrk="1" hangingPunct="1"/>
            <a:r>
              <a:rPr lang="en-US" altLang="en-US" sz="2000" dirty="0">
                <a:latin typeface="+mn-lt"/>
              </a:rPr>
              <a:t>Suppose the algorithm has already merged smaller arrays to create sorted arrays A</a:t>
            </a:r>
            <a:r>
              <a:rPr lang="en-US" altLang="en-US" sz="2000" dirty="0" smtClean="0">
                <a:latin typeface="+mn-lt"/>
              </a:rPr>
              <a:t>:</a:t>
            </a:r>
            <a:endParaRPr lang="en-US" altLang="en-US" sz="2000" dirty="0">
              <a:latin typeface="+mn-lt"/>
            </a:endParaRPr>
          </a:p>
        </p:txBody>
      </p:sp>
      <p:sp>
        <p:nvSpPr>
          <p:cNvPr id="6" name="Content Placeholder 5"/>
          <p:cNvSpPr>
            <a:spLocks noGrp="1"/>
          </p:cNvSpPr>
          <p:nvPr>
            <p:ph sz="quarter" idx="15"/>
          </p:nvPr>
        </p:nvSpPr>
        <p:spPr>
          <a:xfrm>
            <a:off x="457200" y="5100768"/>
            <a:ext cx="8229600" cy="318690"/>
          </a:xfrm>
        </p:spPr>
        <p:txBody>
          <a:bodyPr anchor="ctr"/>
          <a:lstStyle/>
          <a:p>
            <a:pPr marL="603250" lvl="2" indent="0">
              <a:buNone/>
            </a:pPr>
            <a:r>
              <a:rPr lang="en-US" altLang="en-US" sz="2000" dirty="0">
                <a:latin typeface="Consolas" panose="020B0609020204030204" pitchFamily="49" charset="0"/>
              </a:rPr>
              <a:t>4 10 34 56 </a:t>
            </a:r>
            <a:r>
              <a:rPr lang="en-US" altLang="en-US" sz="2000" dirty="0" smtClean="0">
                <a:latin typeface="Consolas" panose="020B0609020204030204" pitchFamily="49" charset="0"/>
              </a:rPr>
              <a:t>77</a:t>
            </a:r>
            <a:endParaRPr lang="en-US" dirty="0"/>
          </a:p>
        </p:txBody>
      </p:sp>
      <p:sp>
        <p:nvSpPr>
          <p:cNvPr id="7" name="Content Placeholder 6"/>
          <p:cNvSpPr>
            <a:spLocks noGrp="1"/>
          </p:cNvSpPr>
          <p:nvPr>
            <p:ph sz="quarter" idx="16"/>
          </p:nvPr>
        </p:nvSpPr>
        <p:spPr>
          <a:xfrm>
            <a:off x="457200" y="5485612"/>
            <a:ext cx="8229600" cy="364481"/>
          </a:xfrm>
        </p:spPr>
        <p:txBody>
          <a:bodyPr/>
          <a:lstStyle/>
          <a:p>
            <a:pPr eaLnBrk="1" hangingPunct="1"/>
            <a:r>
              <a:rPr lang="en-US" altLang="en-US" sz="2000" dirty="0" smtClean="0">
                <a:latin typeface="+mn-lt"/>
              </a:rPr>
              <a:t>and </a:t>
            </a:r>
            <a:r>
              <a:rPr lang="en-US" altLang="en-US" sz="2000" dirty="0">
                <a:latin typeface="+mn-lt"/>
              </a:rPr>
              <a:t>B</a:t>
            </a:r>
            <a:r>
              <a:rPr lang="en-US" altLang="en-US" sz="2000" dirty="0" smtClean="0">
                <a:latin typeface="+mn-lt"/>
              </a:rPr>
              <a:t>:</a:t>
            </a:r>
            <a:endParaRPr lang="en-IN" sz="2000" dirty="0">
              <a:latin typeface="+mn-lt"/>
            </a:endParaRPr>
          </a:p>
        </p:txBody>
      </p:sp>
      <p:sp>
        <p:nvSpPr>
          <p:cNvPr id="8" name="Content Placeholder 7"/>
          <p:cNvSpPr>
            <a:spLocks noGrp="1"/>
          </p:cNvSpPr>
          <p:nvPr>
            <p:ph sz="quarter" idx="17"/>
          </p:nvPr>
        </p:nvSpPr>
        <p:spPr>
          <a:xfrm>
            <a:off x="457200" y="5980608"/>
            <a:ext cx="8229600" cy="291825"/>
          </a:xfrm>
        </p:spPr>
        <p:txBody>
          <a:bodyPr anchor="ctr"/>
          <a:lstStyle/>
          <a:p>
            <a:pPr marL="603250" lvl="2" indent="0">
              <a:buNone/>
            </a:pPr>
            <a:r>
              <a:rPr lang="en-US" altLang="en-US" sz="2000" dirty="0" smtClean="0">
                <a:latin typeface="Consolas" panose="020B0609020204030204" pitchFamily="49" charset="0"/>
              </a:rPr>
              <a:t>5 </a:t>
            </a:r>
            <a:r>
              <a:rPr lang="en-US" altLang="en-US" sz="2000" dirty="0">
                <a:latin typeface="Consolas" panose="020B0609020204030204" pitchFamily="49" charset="0"/>
              </a:rPr>
              <a:t>30 51 52 </a:t>
            </a:r>
            <a:r>
              <a:rPr lang="en-US" altLang="en-US" sz="2000" dirty="0" smtClean="0">
                <a:latin typeface="Consolas" panose="020B0609020204030204" pitchFamily="49" charset="0"/>
              </a:rPr>
              <a:t>93</a:t>
            </a:r>
            <a:endParaRPr lang="en-IN" sz="2000" dirty="0">
              <a:latin typeface="Consolas" panose="020B0609020204030204" pitchFamily="49" charset="0"/>
            </a:endParaRPr>
          </a:p>
        </p:txBody>
      </p:sp>
    </p:spTree>
    <p:extLst>
      <p:ext uri="{BB962C8B-B14F-4D97-AF65-F5344CB8AC3E}">
        <p14:creationId xmlns:p14="http://schemas.microsoft.com/office/powerpoint/2010/main" val="16889723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18.3.3 Merge Sort </a:t>
            </a:r>
            <a:r>
              <a:rPr lang="en-US" sz="2000" b="0" dirty="0" smtClean="0"/>
              <a:t>(3 of 4)</a:t>
            </a:r>
            <a:endParaRPr lang="en-IN" sz="2000" b="0" dirty="0"/>
          </a:p>
        </p:txBody>
      </p:sp>
      <p:sp>
        <p:nvSpPr>
          <p:cNvPr id="3" name="Text Placeholder 2"/>
          <p:cNvSpPr>
            <a:spLocks noGrp="1"/>
          </p:cNvSpPr>
          <p:nvPr>
            <p:ph type="body" idx="1"/>
          </p:nvPr>
        </p:nvSpPr>
        <p:spPr>
          <a:xfrm>
            <a:off x="457200" y="1585686"/>
            <a:ext cx="8091714" cy="4858657"/>
          </a:xfrm>
        </p:spPr>
        <p:txBody>
          <a:bodyPr anchor="ctr"/>
          <a:lstStyle/>
          <a:p>
            <a:pPr eaLnBrk="1" hangingPunct="1"/>
            <a:r>
              <a:rPr lang="en-US" altLang="en-US" sz="1800" dirty="0">
                <a:latin typeface="+mn-lt"/>
              </a:rPr>
              <a:t>Merge sort combines these two arrays in one larger, sorted array</a:t>
            </a:r>
            <a:r>
              <a:rPr lang="en-US" altLang="en-US" sz="1800" dirty="0" smtClean="0">
                <a:latin typeface="+mn-lt"/>
              </a:rPr>
              <a:t>.</a:t>
            </a:r>
            <a:endParaRPr lang="en-US" altLang="en-US" sz="1800" dirty="0">
              <a:latin typeface="+mn-lt"/>
            </a:endParaRPr>
          </a:p>
          <a:p>
            <a:pPr eaLnBrk="1" hangingPunct="1"/>
            <a:r>
              <a:rPr lang="en-US" altLang="en-US" sz="1800" dirty="0">
                <a:latin typeface="+mn-lt"/>
              </a:rPr>
              <a:t>The smallest element in A is 4 (located in the zeroth element of A</a:t>
            </a:r>
            <a:r>
              <a:rPr lang="en-US" altLang="en-US" sz="1800" dirty="0" smtClean="0">
                <a:latin typeface="+mn-lt"/>
              </a:rPr>
              <a:t>).</a:t>
            </a:r>
            <a:endParaRPr lang="en-US" altLang="en-US" sz="1800" dirty="0">
              <a:latin typeface="+mn-lt"/>
            </a:endParaRPr>
          </a:p>
          <a:p>
            <a:pPr eaLnBrk="1" hangingPunct="1"/>
            <a:r>
              <a:rPr lang="en-US" altLang="en-US" sz="1800" dirty="0">
                <a:latin typeface="+mn-lt"/>
              </a:rPr>
              <a:t>The smallest element in B is 5 (located in the zeroth element of B</a:t>
            </a:r>
            <a:r>
              <a:rPr lang="en-US" altLang="en-US" sz="1800" dirty="0" smtClean="0">
                <a:latin typeface="+mn-lt"/>
              </a:rPr>
              <a:t>).</a:t>
            </a:r>
            <a:endParaRPr lang="en-US" altLang="en-US" sz="1800" dirty="0">
              <a:latin typeface="+mn-lt"/>
            </a:endParaRPr>
          </a:p>
          <a:p>
            <a:pPr eaLnBrk="1" hangingPunct="1"/>
            <a:r>
              <a:rPr lang="en-US" altLang="en-US" sz="1800" dirty="0">
                <a:latin typeface="+mn-lt"/>
              </a:rPr>
              <a:t>In order to determine the smallest element in the larger array, the algorithm compares 4 and 5</a:t>
            </a:r>
            <a:r>
              <a:rPr lang="en-US" altLang="en-US" sz="1800" dirty="0" smtClean="0">
                <a:latin typeface="+mn-lt"/>
              </a:rPr>
              <a:t>.</a:t>
            </a:r>
            <a:endParaRPr lang="en-US" altLang="en-US" sz="1800" dirty="0">
              <a:latin typeface="+mn-lt"/>
            </a:endParaRPr>
          </a:p>
          <a:p>
            <a:pPr eaLnBrk="1" hangingPunct="1"/>
            <a:r>
              <a:rPr lang="en-US" altLang="en-US" sz="1800" dirty="0">
                <a:latin typeface="+mn-lt"/>
              </a:rPr>
              <a:t>The value from A is smaller, so 4 becomes the first element in the merged array</a:t>
            </a:r>
            <a:r>
              <a:rPr lang="en-US" altLang="en-US" sz="1800" dirty="0" smtClean="0">
                <a:latin typeface="+mn-lt"/>
              </a:rPr>
              <a:t>.</a:t>
            </a:r>
            <a:endParaRPr lang="en-US" altLang="en-US" sz="1800" dirty="0">
              <a:latin typeface="+mn-lt"/>
            </a:endParaRPr>
          </a:p>
          <a:p>
            <a:pPr eaLnBrk="1" hangingPunct="1"/>
            <a:r>
              <a:rPr lang="en-US" altLang="en-US" sz="1800" dirty="0">
                <a:latin typeface="+mn-lt"/>
              </a:rPr>
              <a:t>The algorithm continues by comparing 10 (the second element in A) to 5 (the first element in B</a:t>
            </a:r>
            <a:r>
              <a:rPr lang="en-US" altLang="en-US" sz="1800" dirty="0" smtClean="0">
                <a:latin typeface="+mn-lt"/>
              </a:rPr>
              <a:t>).</a:t>
            </a:r>
            <a:endParaRPr lang="en-US" altLang="en-US" sz="1800" dirty="0">
              <a:latin typeface="+mn-lt"/>
            </a:endParaRPr>
          </a:p>
          <a:p>
            <a:pPr eaLnBrk="1" hangingPunct="1"/>
            <a:r>
              <a:rPr lang="en-US" altLang="en-US" sz="1800" dirty="0">
                <a:latin typeface="+mn-lt"/>
              </a:rPr>
              <a:t>The value from B is smaller, so 5 becomes the second element in the larger array</a:t>
            </a:r>
            <a:r>
              <a:rPr lang="en-US" altLang="en-US" sz="1800" dirty="0" smtClean="0">
                <a:latin typeface="+mn-lt"/>
              </a:rPr>
              <a:t>.</a:t>
            </a:r>
            <a:endParaRPr lang="en-US" altLang="en-US" sz="1800" dirty="0">
              <a:latin typeface="+mn-lt"/>
            </a:endParaRPr>
          </a:p>
          <a:p>
            <a:pPr eaLnBrk="1" hangingPunct="1"/>
            <a:r>
              <a:rPr lang="en-US" altLang="en-US" sz="1800" dirty="0">
                <a:latin typeface="+mn-lt"/>
              </a:rPr>
              <a:t>The algorithm continues by comparing 10 to 30, with 10 becoming the third element in the array, and so on</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38216852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18.3.3 Merge Sort </a:t>
            </a:r>
            <a:r>
              <a:rPr lang="en-US" sz="2000" b="0" dirty="0" smtClean="0"/>
              <a:t>(4 of 4)</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Lines 29–31 of </a:t>
            </a:r>
            <a:r>
              <a:rPr lang="en-US" altLang="en-US" sz="2400" dirty="0" smtClean="0">
                <a:latin typeface="+mn-lt"/>
              </a:rPr>
              <a:t>Figure. </a:t>
            </a:r>
            <a:r>
              <a:rPr lang="en-US" altLang="en-US" sz="2400" dirty="0">
                <a:latin typeface="+mn-lt"/>
              </a:rPr>
              <a:t>18.6 declare the </a:t>
            </a:r>
            <a:r>
              <a:rPr lang="en-US" altLang="en-US" sz="2400" dirty="0">
                <a:latin typeface="Consolas" panose="020B0609020204030204" pitchFamily="49" charset="0"/>
              </a:rPr>
              <a:t>MergeSort</a:t>
            </a:r>
            <a:r>
              <a:rPr lang="en-US" altLang="en-US" sz="2400" dirty="0">
                <a:latin typeface="+mn-lt"/>
              </a:rPr>
              <a:t> method.</a:t>
            </a:r>
          </a:p>
          <a:p>
            <a:r>
              <a:rPr lang="en-US" altLang="en-US" sz="2400" dirty="0">
                <a:latin typeface="+mn-lt"/>
              </a:rPr>
              <a:t>The output from this app displays the splits and merges performed by merge sort, showing the progress of the sort at each step of the algorithm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026602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5543" cy="1589602"/>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(1 </a:t>
            </a:r>
            <a:r>
              <a:rPr lang="en-IN" sz="2000" b="0" dirty="0"/>
              <a:t>of 11)</a:t>
            </a:r>
          </a:p>
        </p:txBody>
      </p:sp>
      <p:pic>
        <p:nvPicPr>
          <p:cNvPr id="5" name="Picture 4" descr="Program code of class that creates an array filled with random integers. Provides a method to sort the array with merge sort. Line 1: forward slash, forward slash, figure period 18.6 colon merge sort test, period, c s. Line 2: forward slash, forward slash, class that creates an array filled with random integers. Line 3: forward slash, forward slash, provides a method to sort the array with merge sort. Line 4: using system, semicolon. Line 5: blank. Line 6: public class merge sort test. Line 7: left brace. Line 8, indented once: static void main, left parenthesis, right parenthesis. Line 9, indented once: left brace. Line 10, indented twice: v a r generator = new random, left parenthesis, right parenthesis, semicolon. Line 11, indented twice: v a r data = new i n t, left bracket, 10, right bracket, semicolon, forward slash, forward slash, create space for array. Line 12: blank. Line 13, indented twice: forward slash, forward slash, fill array with random in t s in range 10 to 99. Line 14, indented twice: for, left parenthesis, v a r, i = 0, semicolon, i, left angle bracket, data, period, length, semicolon, + + i, right parenthesis. Line 15, indented twice: left brace. Line 16, indented three times: data, left bracket, i, right bracket, = generator, period, next, left parenthesis, 10, comma, 100, right parenthesis, semicolon. Line 17, indented twice: right brace. Line 18: blank. Line 19, indented twice: console, period, write line, left parenthesis, open quotes, unsorted array colon, close quotes, right parenthesis, semicolon. Line 20, indented twice: console, period, write line, left parenthesis, string, period, join, left parenthesis, open quotes, close quotes, comma, data, right parenthesis, +, open quotes, back slash, n, close quotes, right parenthesis, semicolon, forward slash, forward slash, display arr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977367"/>
            <a:ext cx="7876180" cy="4424097"/>
          </a:xfrm>
          <a:prstGeom prst="rect">
            <a:avLst/>
          </a:prstGeom>
        </p:spPr>
      </p:pic>
    </p:spTree>
    <p:extLst>
      <p:ext uri="{BB962C8B-B14F-4D97-AF65-F5344CB8AC3E}">
        <p14:creationId xmlns:p14="http://schemas.microsoft.com/office/powerpoint/2010/main" val="4302286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(2 </a:t>
            </a:r>
            <a:r>
              <a:rPr lang="en-IN" sz="2000" b="0" dirty="0"/>
              <a:t>of 11)</a:t>
            </a:r>
          </a:p>
        </p:txBody>
      </p:sp>
      <p:pic>
        <p:nvPicPr>
          <p:cNvPr id="4" name="Picture 3" descr="Program code of class that creates an array filled with random integers. Provides a method to sort the array with merge sort. Line 21: blank. Line 22, indented twice: merge sort, left parenthesis, data, right parenthesis, semicolon, forward slash, forward slash, sort array. Line 23: blank. Line 24, indented twice: console, period, write line, left parenthesis, open quotes, sorted array colon, close quotes, right parenthesis, semicolon. Line 25, indented twice: console, period, write line, left parenthesis, string, period, join, left parenthesis, open quotes, close quotes, comma, data, right parenthesis, +, open quotes, back slash, n, close quotes, right parenthesis, semicolon, forward slash, forward slash, display array. Line 26, indented once: right brace. Line 27: blank. Line 28, indented once: forward slash, forward slash, calls recursive sort array method to begin merge sorting. Line 29: blank. Line 30, indented once: left brace. Line 31, indented twice: sort array, left parenthesis, values, comma, 0, comma, values, period, length minus, 1, right parenthesis, semicolon, forward slash, forward slash, sort entire array. Line 32, indented once: right brace. Line 33: blank. Line 34, indented once: forward slash, forward slash, splits array, sorts sub arrays and merges sub arrays into sorted array. Line 35, indented once: private static void sort array, left parenthesis, i n t, left bracket, right bracket, values, comma, i n t low, comma, i n t high, right parenthesis. Line 36, indented once: lef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17" y="2190067"/>
            <a:ext cx="7830965" cy="3541895"/>
          </a:xfrm>
          <a:prstGeom prst="rect">
            <a:avLst/>
          </a:prstGeom>
        </p:spPr>
      </p:pic>
    </p:spTree>
    <p:extLst>
      <p:ext uri="{BB962C8B-B14F-4D97-AF65-F5344CB8AC3E}">
        <p14:creationId xmlns:p14="http://schemas.microsoft.com/office/powerpoint/2010/main" val="8904115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(3 </a:t>
            </a:r>
            <a:r>
              <a:rPr lang="en-IN" sz="2000" b="0" dirty="0"/>
              <a:t>of 11)</a:t>
            </a:r>
          </a:p>
        </p:txBody>
      </p:sp>
      <p:pic>
        <p:nvPicPr>
          <p:cNvPr id="5" name="Picture 4" descr="Line 37, indented twice: forward slash, forward slash, test base case; size of array equals 1. Line 38, indented twice: if, left parenthesis, left parenthesis, high, minus, low, right parenthesis, right angle bracket, = 1, right parenthesis, forward slash, forward slash, if not base case. Line 39, indented twice: left brace. Line 40, indented three times: i n t middle 1 = left parenthesis, low + high, right parenthesis, forward slash, 2, semicolon, forward slash, forward slash, calculate middle of array. Line 41, indented three times: i n t middle 2 = middle 1 + 1, semicolon, forward slash, forward slash, calculate next element over. Line 42: blank. Line 43, indented three times: forward slash, forward slash, output split step. Line 44, indented three times: console, period, write line, left parenthesis, dollar, open quotes, split colon, left brace sub array, left parenthesis, values, comma, low, comma, high, right parenthesis, right brace, close quotes, right parenthesis, semicolon. Line 45, indented three times: console, period, write line, left parenthesis, dollar, open quotes, left brace sub array, left parenthesis, values, comma, low, comma, middle 1, right parenthesis, right brace, close quotes, right parenthesis, semicolon. Line 46, indented three times: console, period, write line, left parenthesis, dollar, open quotes, left brace, subarray, left parenthesis, values, comma, middle 2, comma, high, right parenthesis, right brace, close quotes, right parenthesis, semicolon. Line 47, indented three times: console, period, write line, left parenthesis, right parenthesis, semicolon. Line 48: blank. Line 49, indented three times: forward slash, forward slash, split array in half; sort each half, recursive calls. Line 50, indented three times: sort array, left parenthesis, values, comma, low, comma, middle 1, right parenthesis, semicolon, forward slash, forward slash, first half of array. Line 51, indented three times: sort array, left parenthesis, values, comma, middle 2, comma, high, right parenthesis, semicolon, forward slash, forward slash, second half of array. Line 52: blank. Line 53, indented three times: forward slash, forward slash, merge two sorted arrays after split calls return. Line 54, indented three times: merge, left parenthesis, values, comma, low, comma, middle 1, comma, middle 2, comma, high, right parenthesis, semicolon. Line 55, indented twice: right brace. Line 56, indented once: right brace. Line 5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88" y="2025094"/>
            <a:ext cx="7160164" cy="4137848"/>
          </a:xfrm>
          <a:prstGeom prst="rect">
            <a:avLst/>
          </a:prstGeom>
        </p:spPr>
      </p:pic>
    </p:spTree>
    <p:extLst>
      <p:ext uri="{BB962C8B-B14F-4D97-AF65-F5344CB8AC3E}">
        <p14:creationId xmlns:p14="http://schemas.microsoft.com/office/powerpoint/2010/main" val="656469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(4 </a:t>
            </a:r>
            <a:r>
              <a:rPr lang="en-IN" sz="2000" b="0" dirty="0"/>
              <a:t>of 11)</a:t>
            </a:r>
          </a:p>
        </p:txBody>
      </p:sp>
      <p:pic>
        <p:nvPicPr>
          <p:cNvPr id="5" name="Picture 4" descr="Line 58, indented once: forward slash, forward slash, merge two sorted subarrays into one sorted sub array. Line 59, indented once: private static void merge, left parenthesis, i n t, left bracket, right bracket, values, comma, i n t left, comma, i n t middle1, comma. Line 60, indented twice: i n t middle 2, comma, i n t right, right parenthesis. Line 61, indented once: left brace. Line 62, indented twice: i n t left index, = left, semicolon, forward slash, forward slash, index into left sub array. Line 63, indented twice: i n t right index, = middle 2, semicolon, forward slash, forward slash, index into right sub array. Line 64, indented twice: i n t combined index, = left, semicolon, forward slash, forward slash, index into temporary working array. Line 65, indented twice: i n t, left bracket, right bracket, combined = new i n t, left bracket, values, period, length, right bracket, semicolon, forward slash, forward slash, working array. Line 66: blank. Line 67, indented twice: forward slash, forward slash, output two sub arrays before merging. Line 68, indented twice: console, period, write line, left parenthesis, dollar, open quotes, merge, colon, left brace sub array, left parenthesis, values, comma, left, comma, middle 1, right parenthesis, right brace, close quotes, right parenthesis, semicolon. Line 69, indented twice: console, period, write line, left parenthesis, dollar, open quotes, left brace, sub array, left parenthesis, values, comma, middle 2, comma, right, right parenthesis, right brace, close quotes, right parenthesis, semicolon. Line 70: blank. Line 71, indented twice: forward slash, forward slash, merge arrays until reaching end of either. Line 72, indented twice: while, left parenthesis, left index, left angle bracket = middle 1, ampersand, ampersand, right index, left angle bracket = right, right parenthesis. Line 73, indented twice: left brace. Line 74, indented three times: forward slash, forward slash, place smaller of two current elements into result. Line 75, indented three times: forward slash, forward slash, and move to next space in arrays. Line 76, indented three times: if, left parenthesis, values, left bracket, left index, right bracket, left angle bracket = values, left bracket, right index, right bracket, right parenthesis. Line 77, indented three times: left brace. Line 78, indented four times: combined, left bracket, combined index, + +, right bracket = values, left bracket, left index, + +, right bracket, semicolon. Line 79,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50" y="2090402"/>
            <a:ext cx="6949585" cy="4260038"/>
          </a:xfrm>
          <a:prstGeom prst="rect">
            <a:avLst/>
          </a:prstGeom>
        </p:spPr>
      </p:pic>
    </p:spTree>
    <p:extLst>
      <p:ext uri="{BB962C8B-B14F-4D97-AF65-F5344CB8AC3E}">
        <p14:creationId xmlns:p14="http://schemas.microsoft.com/office/powerpoint/2010/main" val="275920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18.2.1 Linear Search </a:t>
            </a:r>
            <a:r>
              <a:rPr lang="en-US" sz="2000" b="0" dirty="0" smtClean="0"/>
              <a:t>(1 of 17)</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The </a:t>
            </a:r>
            <a:r>
              <a:rPr lang="en-US" altLang="en-US" sz="2400" b="1" dirty="0">
                <a:solidFill>
                  <a:schemeClr val="tx1"/>
                </a:solidFill>
                <a:latin typeface="+mn-lt"/>
              </a:rPr>
              <a:t>linear search algorithm</a:t>
            </a:r>
            <a:r>
              <a:rPr lang="en-US" altLang="en-US" sz="2400" dirty="0">
                <a:solidFill>
                  <a:srgbClr val="0000FF"/>
                </a:solidFill>
                <a:latin typeface="+mn-lt"/>
              </a:rPr>
              <a:t> </a:t>
            </a:r>
            <a:r>
              <a:rPr lang="en-US" altLang="en-US" sz="2400" dirty="0">
                <a:latin typeface="+mn-lt"/>
              </a:rPr>
              <a:t>searches each element in an array sequentially</a:t>
            </a:r>
            <a:r>
              <a:rPr lang="en-US" altLang="en-US" sz="2400" dirty="0" smtClean="0">
                <a:latin typeface="+mn-lt"/>
              </a:rPr>
              <a:t>.</a:t>
            </a:r>
            <a:endParaRPr lang="en-US" altLang="en-US" sz="2400" dirty="0">
              <a:latin typeface="+mn-lt"/>
            </a:endParaRPr>
          </a:p>
          <a:p>
            <a:pPr eaLnBrk="1" hangingPunct="1"/>
            <a:r>
              <a:rPr lang="en-US" altLang="en-US" sz="2400" dirty="0">
                <a:latin typeface="+mn-lt"/>
              </a:rPr>
              <a:t>If the search key does not match an element in the array, the algorithm tests each element and, when the end of the array is reached, informs the user that the search key is not present</a:t>
            </a:r>
            <a:r>
              <a:rPr lang="en-US" altLang="en-US" sz="2400" dirty="0" smtClean="0">
                <a:latin typeface="+mn-lt"/>
              </a:rPr>
              <a:t>.</a:t>
            </a:r>
            <a:endParaRPr lang="en-US" altLang="en-US" sz="2400" dirty="0">
              <a:latin typeface="+mn-lt"/>
            </a:endParaRPr>
          </a:p>
          <a:p>
            <a:pPr eaLnBrk="1" hangingPunct="1"/>
            <a:r>
              <a:rPr lang="en-US" altLang="en-US" sz="2400" dirty="0">
                <a:latin typeface="+mn-lt"/>
              </a:rPr>
              <a:t>If the search key is in the array, the algorithm tests each element until it finds one that matches the search key and returns the index of that element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9237657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(5 </a:t>
            </a:r>
            <a:r>
              <a:rPr lang="en-IN" sz="2000" b="0" dirty="0"/>
              <a:t>of 11)</a:t>
            </a:r>
          </a:p>
        </p:txBody>
      </p:sp>
      <p:pic>
        <p:nvPicPr>
          <p:cNvPr id="5" name="Picture 4" descr="Line 80, indented three times: else. Line 81, indented three times: left brace. Line 82, indented four times: combined, left bracket, combined index, + +, right bracket = values, left bracket, right index, + +, right bracket, semicolon. Line 83, indented three times: right brace. Line 84, indented twice: right brace. Line 85: blank. Line 86, indented once: forward slash, forward slash, if left array is empty. Line 87, indented once: if, left parenthesis, left index = = middle 2, right parenthesis. Line 88, indented once: left brace. Line 89, indented twice: forward slash, forward slash, copy in rest of right array. Line 90, indented twice: while, left parenthesis, right index, left angle bracket, = right, right parenthesis. Line 91, indented twice: left brace. Line 92, indented three times: combined, left bracket, combined index, + +, right bracket, = values, left bracket, right index, + +, right bracket, semicolon. Line 93, indented twice: right brace. Line 94, indented once: right brace. Line 95, indented once: else, forward slash, forward slash, right array is empty. Line 96, indented once: left brace. Line 97, indented twice: forward slash, forward slash, copy in rest of left array. Line 98, indented twice: while, left parenthesis, left index, left angle bracket = middle 1, right parenthesis. Line 99, indented twice: left brace. Line 100, indented three times: combined, left bracket, combined index, + +, right bracket, = values, left bracket, left index, + +, right bracket, semicolon. Line 101, indented twice: right brace. Line 102,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02" y="2056824"/>
            <a:ext cx="6989710" cy="4397665"/>
          </a:xfrm>
          <a:prstGeom prst="rect">
            <a:avLst/>
          </a:prstGeom>
        </p:spPr>
      </p:pic>
    </p:spTree>
    <p:extLst>
      <p:ext uri="{BB962C8B-B14F-4D97-AF65-F5344CB8AC3E}">
        <p14:creationId xmlns:p14="http://schemas.microsoft.com/office/powerpoint/2010/main" val="3850050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(6 </a:t>
            </a:r>
            <a:r>
              <a:rPr lang="en-IN" sz="2000" b="0" dirty="0"/>
              <a:t>of 11)</a:t>
            </a:r>
          </a:p>
        </p:txBody>
      </p:sp>
      <p:pic>
        <p:nvPicPr>
          <p:cNvPr id="5" name="Picture 4" descr="Line 103: blank. Line 104, indented once: forward slash, forward slash, copy values back into original array. Line 105, indented once: for, left parenthesis, i n t, i = left, semicolon, i, left angle bracket = right, semicolon, + + i, right parenthesis. Line 106, indented once: left brace. Line 107, indented twice: values, left bracket, i, right bracket = combined, left bracket, i, right bracket, semicolon. Line 108, indented once: right brace. Line 109: blank. Line 110, indented twice: forward slash, forward slash, output merged array. Line 111, indented twice: console, period, write line, left parenthesis, dollar, open quotes, left brace subarray, left parenthesis, values, comma, left, comma, right, right parenthesis, right brace, close quotes, right parenthesis, semicolon. Line 112, indented twice: console, period, write line, left parenthesis, right parenthesis, semicolon. Line 113, indented once: right brace. Line 1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06" y="2420948"/>
            <a:ext cx="8312727" cy="2780876"/>
          </a:xfrm>
          <a:prstGeom prst="rect">
            <a:avLst/>
          </a:prstGeom>
        </p:spPr>
      </p:pic>
    </p:spTree>
    <p:extLst>
      <p:ext uri="{BB962C8B-B14F-4D97-AF65-F5344CB8AC3E}">
        <p14:creationId xmlns:p14="http://schemas.microsoft.com/office/powerpoint/2010/main" val="30870747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(7 </a:t>
            </a:r>
            <a:r>
              <a:rPr lang="en-IN" sz="2000" b="0" dirty="0"/>
              <a:t>of 11)</a:t>
            </a:r>
          </a:p>
        </p:txBody>
      </p:sp>
      <p:pic>
        <p:nvPicPr>
          <p:cNvPr id="5" name="Picture 4" descr="Line 115, indented once: forward slash, forward slash, method to output certain values in array. Line 116, indented once: public static string sub array, left parenthesis, i n t, left bracket, right bracket, values, comma, i n t, low, comma, i n t, high, right parenthesis. Line 117, indented once: left brace. Line 118, indented twice: string temporary = string, period, empty, period, pad left, left parenthesis, low, asterisk, 3, right parenthesis, semicolon. Line 119: blank. Line 120, indented twice: forward slash, forward slash, output elements left in array. Line 121, indented twice: for, left parenthesis, i n t, i = low, semicolon, i, left angle bracket = high, semicolon, + + i, right parenthesis. Line 122, indented twice: left brace. Line 123, indented three times: temporary + = dollar, open quotes, left brace, values, left bracket, i, right bracket, right brace, close quotes, semicolon. Line 124, indented twice: right brace. Line 125: blank. Line 126, indented twice: return temporary, semicolon. Line 127, indented once: right brace. Line 12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2293312"/>
            <a:ext cx="7988367" cy="3180756"/>
          </a:xfrm>
          <a:prstGeom prst="rect">
            <a:avLst/>
          </a:prstGeom>
        </p:spPr>
      </p:pic>
    </p:spTree>
    <p:extLst>
      <p:ext uri="{BB962C8B-B14F-4D97-AF65-F5344CB8AC3E}">
        <p14:creationId xmlns:p14="http://schemas.microsoft.com/office/powerpoint/2010/main" val="32852406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(8 </a:t>
            </a:r>
            <a:r>
              <a:rPr lang="en-IN" sz="2000" b="0" dirty="0"/>
              <a:t>of 11)</a:t>
            </a:r>
          </a:p>
        </p:txBody>
      </p:sp>
      <p:pic>
        <p:nvPicPr>
          <p:cNvPr id="4" name="Picture 3" descr="The output of class that creates an array filled with random integers. Provides a method to sort the array with merge sort. Line 1: Unsorted: 36 38 81 93 85 72 31 11 33 74. Line 2, split: 36 38 81 93 85 72 31 11 33 74. Line 3: 36 38 81 93 85. Line 4, indented once: 72 31 11 33 74. Line 5, split: 36 38 81 93 85. Line 6: 36 38 81. Line 7, indented once: 93 85. Line 8, split: 36 38 81. Line 9: 36 38. Line 10, indented once: 81. Line 11, split: 36 38. Line 12: 36. Line 13, indented once: 38. Line 14, merge: 36. Line 15, indented onc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52" y="2092961"/>
            <a:ext cx="7450895" cy="3943788"/>
          </a:xfrm>
          <a:prstGeom prst="rect">
            <a:avLst/>
          </a:prstGeom>
        </p:spPr>
      </p:pic>
    </p:spTree>
    <p:extLst>
      <p:ext uri="{BB962C8B-B14F-4D97-AF65-F5344CB8AC3E}">
        <p14:creationId xmlns:p14="http://schemas.microsoft.com/office/powerpoint/2010/main" val="2903833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(9 </a:t>
            </a:r>
            <a:r>
              <a:rPr lang="en-IN" sz="2000" b="0" dirty="0"/>
              <a:t>of 11)</a:t>
            </a:r>
          </a:p>
        </p:txBody>
      </p:sp>
      <p:pic>
        <p:nvPicPr>
          <p:cNvPr id="4" name="Picture 3" descr="Line 16: 36 38. Line 17, merge: 36 38. Line 18, indented once: 81. Line 19: 36 38 81. Line 20, split: 93 85. Line 21: 93. Line 22, indented once: 85. Line 23, merge: 93. Line 24, indented once: 85. Line 25: 85 93. Line 26, merge: 36 38 81. Line 27, indented once: 85 93. Line 28: 36 38 81 85 93. Line 29, split, indented: 2 31 11 33 74. Line 30: 72 31 11. Line 31, indented once: 33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285" y="2169434"/>
            <a:ext cx="7753430" cy="3844677"/>
          </a:xfrm>
          <a:prstGeom prst="rect">
            <a:avLst/>
          </a:prstGeom>
        </p:spPr>
      </p:pic>
    </p:spTree>
    <p:extLst>
      <p:ext uri="{BB962C8B-B14F-4D97-AF65-F5344CB8AC3E}">
        <p14:creationId xmlns:p14="http://schemas.microsoft.com/office/powerpoint/2010/main" val="3554550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(10 </a:t>
            </a:r>
            <a:r>
              <a:rPr lang="en-IN" sz="2000" b="0" dirty="0"/>
              <a:t>of 11)</a:t>
            </a:r>
          </a:p>
        </p:txBody>
      </p:sp>
      <p:pic>
        <p:nvPicPr>
          <p:cNvPr id="4" name="Picture 3" descr="Line 32, split, indented: 72 31 11. Line 33: 72 31. Line 34, indented once: 11. Line 35, split, indented: 72 31. Line 36: 72. Line 37, indented once: 31. Line 38, merge, indented: 72. Line 39, indented once: 31. Line 40: 31 72. Line 41, merge, indented: 31 72. Line 42, indented once: 11. Line 43: 11 31 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346412"/>
            <a:ext cx="7830965" cy="3448499"/>
          </a:xfrm>
          <a:prstGeom prst="rect">
            <a:avLst/>
          </a:prstGeom>
        </p:spPr>
      </p:pic>
    </p:spTree>
    <p:extLst>
      <p:ext uri="{BB962C8B-B14F-4D97-AF65-F5344CB8AC3E}">
        <p14:creationId xmlns:p14="http://schemas.microsoft.com/office/powerpoint/2010/main" val="30253655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599"/>
            <a:ext cx="8440057" cy="1571171"/>
          </a:xfrm>
        </p:spPr>
        <p:txBody>
          <a:bodyPr/>
          <a:lstStyle/>
          <a:p>
            <a:r>
              <a:rPr lang="en-IN" sz="3200" dirty="0"/>
              <a:t>Figure 18.6 Class That Creates an Array Filled with Random Integers. Provides a Method to Sort the Array with Merge Sort</a:t>
            </a:r>
            <a:r>
              <a:rPr lang="en-IN" sz="2800" dirty="0"/>
              <a:t> </a:t>
            </a:r>
            <a:r>
              <a:rPr lang="en-IN" sz="2000" b="0" dirty="0" smtClean="0"/>
              <a:t>(11 </a:t>
            </a:r>
            <a:r>
              <a:rPr lang="en-IN" sz="2000" b="0" dirty="0"/>
              <a:t>of 11)</a:t>
            </a:r>
          </a:p>
        </p:txBody>
      </p:sp>
      <p:pic>
        <p:nvPicPr>
          <p:cNvPr id="4" name="Picture 3" descr="Line 44, split, indented: 33 74. Line 45: 33. Line 46, indented once: 74. Line 47, merge, indented: 33. Line 48, indented once: 74. Line 49: 33 74. Line 50, merge, indented: 11 31 72. Line 51, indented once: 33 74. Line 52: 11 31 33 72 74. Line 53, merge: 36 38 81 85 93. Line 54, indented once: 11 31 33 72 74. Line 55: 11 31 33 36 38 72 74 81 85 93. Line 56, sorted: 11 31 33 36 38 72 74 81 85 9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49" y="2426419"/>
            <a:ext cx="7676664" cy="3612547"/>
          </a:xfrm>
          <a:prstGeom prst="rect">
            <a:avLst/>
          </a:prstGeom>
        </p:spPr>
      </p:pic>
    </p:spTree>
    <p:extLst>
      <p:ext uri="{BB962C8B-B14F-4D97-AF65-F5344CB8AC3E}">
        <p14:creationId xmlns:p14="http://schemas.microsoft.com/office/powerpoint/2010/main" val="34823828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Performance Tip 18.2</a:t>
            </a:r>
          </a:p>
        </p:txBody>
      </p:sp>
      <p:sp>
        <p:nvSpPr>
          <p:cNvPr id="5" name="Text Placeholder 4"/>
          <p:cNvSpPr>
            <a:spLocks noGrp="1"/>
          </p:cNvSpPr>
          <p:nvPr>
            <p:ph type="body" idx="1"/>
          </p:nvPr>
        </p:nvSpPr>
        <p:spPr>
          <a:xfrm>
            <a:off x="457200" y="1600200"/>
            <a:ext cx="8229600" cy="3247571"/>
          </a:xfrm>
        </p:spPr>
        <p:txBody>
          <a:bodyPr/>
          <a:lstStyle/>
          <a:p>
            <a:pPr marL="0" indent="0">
              <a:buNone/>
            </a:pPr>
            <a:r>
              <a:rPr lang="en-IN" sz="2400" dirty="0">
                <a:latin typeface="+mn-lt"/>
              </a:rPr>
              <a:t>As you may have noticed, the key to achieving the high efficiency of the merge sort is </a:t>
            </a:r>
            <a:r>
              <a:rPr lang="en-IN" sz="2400" dirty="0" smtClean="0">
                <a:latin typeface="+mn-lt"/>
              </a:rPr>
              <a:t>cleverly using </a:t>
            </a:r>
            <a:r>
              <a:rPr lang="en-IN" sz="2400" dirty="0">
                <a:latin typeface="+mn-lt"/>
              </a:rPr>
              <a:t>additional memory. This is another example of the space/time trade-off—if you </a:t>
            </a:r>
            <a:r>
              <a:rPr lang="en-IN" sz="2400" dirty="0" smtClean="0">
                <a:latin typeface="+mn-lt"/>
              </a:rPr>
              <a:t>have more </a:t>
            </a:r>
            <a:r>
              <a:rPr lang="en-IN" sz="2400" dirty="0">
                <a:latin typeface="+mn-lt"/>
              </a:rPr>
              <a:t>space you can get your algorithm to run in less time and if you have less space </a:t>
            </a:r>
            <a:r>
              <a:rPr lang="en-IN" sz="2400" dirty="0" smtClean="0">
                <a:latin typeface="+mn-lt"/>
              </a:rPr>
              <a:t>your algorithm </a:t>
            </a:r>
            <a:r>
              <a:rPr lang="en-IN" sz="2400" dirty="0">
                <a:latin typeface="+mn-lt"/>
              </a:rPr>
              <a:t>may require more time. In industry, you might create apps for memory </a:t>
            </a:r>
            <a:r>
              <a:rPr lang="en-IN" sz="2400" dirty="0" smtClean="0">
                <a:latin typeface="+mn-lt"/>
              </a:rPr>
              <a:t>constrained devices</a:t>
            </a:r>
            <a:r>
              <a:rPr lang="en-IN" sz="2400" dirty="0">
                <a:latin typeface="+mn-lt"/>
              </a:rPr>
              <a:t>, which might prevent you from using the merge sort </a:t>
            </a:r>
            <a:r>
              <a:rPr lang="en-IN" sz="2400" dirty="0" smtClean="0">
                <a:latin typeface="+mn-lt"/>
              </a:rPr>
              <a:t>algorithm.</a:t>
            </a:r>
            <a:endParaRPr lang="en-IN" sz="2400" dirty="0">
              <a:latin typeface="+mn-lt"/>
            </a:endParaRPr>
          </a:p>
        </p:txBody>
      </p:sp>
    </p:spTree>
    <p:extLst>
      <p:ext uri="{BB962C8B-B14F-4D97-AF65-F5344CB8AC3E}">
        <p14:creationId xmlns:p14="http://schemas.microsoft.com/office/powerpoint/2010/main" val="21953392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18.4 Summary of the Efficiency of Searching and Sorting Algorithms</a:t>
            </a:r>
            <a:endParaRPr lang="en-IN" dirty="0"/>
          </a:p>
        </p:txBody>
      </p:sp>
      <p:sp>
        <p:nvSpPr>
          <p:cNvPr id="3" name="Text Placeholder 2"/>
          <p:cNvSpPr>
            <a:spLocks noGrp="1"/>
          </p:cNvSpPr>
          <p:nvPr>
            <p:ph type="body" idx="1"/>
          </p:nvPr>
        </p:nvSpPr>
        <p:spPr/>
        <p:txBody>
          <a:bodyPr/>
          <a:lstStyle/>
          <a:p>
            <a:pPr eaLnBrk="1" hangingPunct="1"/>
            <a:r>
              <a:rPr lang="en-US" altLang="en-US" sz="2400" dirty="0">
                <a:latin typeface="+mn-lt"/>
              </a:rPr>
              <a:t>Figure </a:t>
            </a:r>
            <a:r>
              <a:rPr lang="en-US" altLang="en-US" sz="2400" dirty="0" smtClean="0">
                <a:latin typeface="+mn-lt"/>
              </a:rPr>
              <a:t>18.7 </a:t>
            </a:r>
            <a:r>
              <a:rPr lang="en-US" altLang="en-US" sz="2400" dirty="0">
                <a:latin typeface="+mn-lt"/>
              </a:rPr>
              <a:t>summarizes many of the searching and sorting algorithms covered in this book and lists the Big O of each</a:t>
            </a:r>
            <a:r>
              <a:rPr lang="en-US" altLang="en-US" sz="2400" dirty="0" smtClean="0">
                <a:latin typeface="+mn-lt"/>
              </a:rPr>
              <a:t>.</a:t>
            </a:r>
            <a:endParaRPr lang="en-US" altLang="en-US" sz="2400" dirty="0">
              <a:latin typeface="+mn-lt"/>
            </a:endParaRPr>
          </a:p>
          <a:p>
            <a:pPr eaLnBrk="1" hangingPunct="1"/>
            <a:r>
              <a:rPr lang="en-US" altLang="en-US" sz="2400" dirty="0">
                <a:latin typeface="+mn-lt"/>
              </a:rPr>
              <a:t>Figure </a:t>
            </a:r>
            <a:r>
              <a:rPr lang="en-US" altLang="en-US" sz="2400" dirty="0" smtClean="0">
                <a:latin typeface="+mn-lt"/>
              </a:rPr>
              <a:t>18.8 </a:t>
            </a:r>
            <a:r>
              <a:rPr lang="en-US" altLang="en-US" sz="2400" dirty="0">
                <a:latin typeface="+mn-lt"/>
              </a:rPr>
              <a:t>lists the Big O expressions covered in this chapter, along with a number of values for </a:t>
            </a:r>
            <a:r>
              <a:rPr lang="en-US" altLang="en-US" sz="2400" i="1" dirty="0">
                <a:latin typeface="+mn-lt"/>
              </a:rPr>
              <a:t>n</a:t>
            </a:r>
            <a:r>
              <a:rPr lang="en-US" altLang="en-US" sz="2400" dirty="0">
                <a:latin typeface="+mn-lt"/>
              </a:rPr>
              <a:t> to highlight the differences in the </a:t>
            </a:r>
            <a:r>
              <a:rPr lang="en-US" altLang="en-US" sz="2400" dirty="0" smtClean="0">
                <a:latin typeface="+mn-lt"/>
              </a:rPr>
              <a:t>growth </a:t>
            </a:r>
            <a:r>
              <a:rPr lang="en-US" altLang="en-US" sz="2400" dirty="0">
                <a:latin typeface="+mn-lt"/>
              </a:rPr>
              <a:t>rates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8471628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Figure 18.7 Searching </a:t>
            </a:r>
            <a:r>
              <a:rPr lang="en-IN" dirty="0"/>
              <a:t>and Sorting Algorithms with Big O </a:t>
            </a:r>
            <a:r>
              <a:rPr lang="en-IN" dirty="0" smtClean="0"/>
              <a:t>Values </a:t>
            </a:r>
            <a:r>
              <a:rPr lang="en-IN" sz="2000" b="0" dirty="0" smtClean="0"/>
              <a:t>(1 of 2)</a:t>
            </a:r>
            <a:endParaRPr lang="en-IN" sz="2000" b="0" dirty="0"/>
          </a:p>
        </p:txBody>
      </p:sp>
      <p:sp>
        <p:nvSpPr>
          <p:cNvPr id="7" name="Text Placeholder 6"/>
          <p:cNvSpPr>
            <a:spLocks noGrp="1"/>
          </p:cNvSpPr>
          <p:nvPr>
            <p:ph type="body" idx="1"/>
          </p:nvPr>
        </p:nvSpPr>
        <p:spPr>
          <a:xfrm>
            <a:off x="457200" y="1600201"/>
            <a:ext cx="8229600" cy="518886"/>
          </a:xfrm>
        </p:spPr>
        <p:txBody>
          <a:bodyPr/>
          <a:lstStyle/>
          <a:p>
            <a:pPr marL="0" indent="0">
              <a:buNone/>
            </a:pPr>
            <a:r>
              <a:rPr lang="en-IN" sz="2400" b="1" dirty="0">
                <a:latin typeface="+mn-lt"/>
              </a:rPr>
              <a:t>Searching </a:t>
            </a:r>
            <a:r>
              <a:rPr lang="en-IN" sz="2400" b="1" dirty="0" smtClean="0">
                <a:latin typeface="+mn-lt"/>
              </a:rPr>
              <a:t>Algorithms:</a:t>
            </a:r>
            <a:endParaRPr lang="en-IN" sz="2400"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31353276"/>
              </p:ext>
            </p:extLst>
          </p:nvPr>
        </p:nvGraphicFramePr>
        <p:xfrm>
          <a:off x="783771" y="2587174"/>
          <a:ext cx="7329716" cy="2515940"/>
        </p:xfrm>
        <a:graphic>
          <a:graphicData uri="http://schemas.openxmlformats.org/drawingml/2006/table">
            <a:tbl>
              <a:tblPr firstRow="1" bandRow="1">
                <a:tableStyleId>{40F9630F-82C1-40B7-BC3A-925EFCFF5E92}</a:tableStyleId>
              </a:tblPr>
              <a:tblGrid>
                <a:gridCol w="3018972">
                  <a:extLst>
                    <a:ext uri="{9D8B030D-6E8A-4147-A177-3AD203B41FA5}">
                      <a16:colId xmlns:a16="http://schemas.microsoft.com/office/drawing/2014/main" val="2721846655"/>
                    </a:ext>
                  </a:extLst>
                </a:gridCol>
                <a:gridCol w="2169432">
                  <a:extLst>
                    <a:ext uri="{9D8B030D-6E8A-4147-A177-3AD203B41FA5}">
                      <a16:colId xmlns:a16="http://schemas.microsoft.com/office/drawing/2014/main" val="1353063926"/>
                    </a:ext>
                  </a:extLst>
                </a:gridCol>
                <a:gridCol w="2141312">
                  <a:extLst>
                    <a:ext uri="{9D8B030D-6E8A-4147-A177-3AD203B41FA5}">
                      <a16:colId xmlns:a16="http://schemas.microsoft.com/office/drawing/2014/main" val="889107824"/>
                    </a:ext>
                  </a:extLst>
                </a:gridCol>
              </a:tblGrid>
              <a:tr h="431965">
                <a:tc>
                  <a:txBody>
                    <a:bodyPr/>
                    <a:lstStyle/>
                    <a:p>
                      <a:r>
                        <a:rPr lang="en-IN" sz="1800" b="1" i="0" u="none" strike="noStrike" cap="none" baseline="0" dirty="0" smtClean="0">
                          <a:solidFill>
                            <a:schemeClr val="dk1"/>
                          </a:solidFill>
                          <a:latin typeface="+mn-lt"/>
                          <a:ea typeface="Arial"/>
                          <a:cs typeface="Arial"/>
                          <a:sym typeface="Arial"/>
                        </a:rPr>
                        <a:t>Algorithm</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0" u="none" strike="noStrike" cap="none" baseline="0" dirty="0" smtClean="0">
                          <a:solidFill>
                            <a:schemeClr val="dk1"/>
                          </a:solidFill>
                          <a:latin typeface="+mn-lt"/>
                          <a:ea typeface="Arial"/>
                          <a:cs typeface="Arial"/>
                          <a:sym typeface="Arial"/>
                        </a:rPr>
                        <a:t>Location</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0" u="none" strike="noStrike" cap="none" baseline="0" dirty="0" smtClean="0">
                          <a:solidFill>
                            <a:schemeClr val="dk1"/>
                          </a:solidFill>
                          <a:latin typeface="+mn-lt"/>
                          <a:ea typeface="Arial"/>
                          <a:cs typeface="Arial"/>
                          <a:sym typeface="Arial"/>
                        </a:rPr>
                        <a:t>Big O</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040975"/>
                  </a:ext>
                </a:extLst>
              </a:tr>
              <a:tr h="435261">
                <a:tc>
                  <a:txBody>
                    <a:bodyPr/>
                    <a:lstStyle/>
                    <a:p>
                      <a:r>
                        <a:rPr lang="en-IN" sz="1800" b="0" i="0" u="none" strike="noStrike" cap="none" baseline="0" dirty="0" smtClean="0">
                          <a:solidFill>
                            <a:schemeClr val="dk1"/>
                          </a:solidFill>
                          <a:latin typeface="+mn-lt"/>
                          <a:ea typeface="Arial"/>
                          <a:cs typeface="Arial"/>
                          <a:sym typeface="Arial"/>
                        </a:rPr>
                        <a:t>Linear Search</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Section 18.2.1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1" u="none" strike="noStrike" cap="none" baseline="0" dirty="0" smtClean="0">
                          <a:solidFill>
                            <a:schemeClr val="dk1"/>
                          </a:solidFill>
                          <a:latin typeface="+mn-lt"/>
                          <a:ea typeface="Arial"/>
                          <a:cs typeface="Arial"/>
                          <a:sym typeface="Arial"/>
                        </a:rPr>
                        <a:t>O</a:t>
                      </a:r>
                      <a:r>
                        <a:rPr lang="en-IN" sz="1800" b="0" i="0" u="none" strike="noStrike" cap="none" baseline="0" dirty="0" smtClean="0">
                          <a:solidFill>
                            <a:schemeClr val="dk1"/>
                          </a:solidFill>
                          <a:latin typeface="+mn-lt"/>
                          <a:ea typeface="Arial"/>
                          <a:cs typeface="Arial"/>
                          <a:sym typeface="Arial"/>
                        </a:rPr>
                        <a:t>(</a:t>
                      </a:r>
                      <a:r>
                        <a:rPr lang="en-IN" sz="1800" b="0" i="1" u="none" strike="noStrike" cap="none" baseline="0" dirty="0" smtClean="0">
                          <a:solidFill>
                            <a:schemeClr val="dk1"/>
                          </a:solidFill>
                          <a:latin typeface="+mn-lt"/>
                          <a:ea typeface="Arial"/>
                          <a:cs typeface="Arial"/>
                          <a:sym typeface="Arial"/>
                        </a:rPr>
                        <a:t>n</a:t>
                      </a:r>
                      <a:r>
                        <a:rPr lang="en-IN" sz="1800" b="0" i="0" u="none" strike="noStrike" cap="none" baseline="0" dirty="0" smtClean="0">
                          <a:solidFill>
                            <a:schemeClr val="dk1"/>
                          </a:solidFill>
                          <a:latin typeface="+mn-lt"/>
                          <a:ea typeface="Arial"/>
                          <a:cs typeface="Arial"/>
                          <a:sym typeface="Arial"/>
                        </a:rPr>
                        <a: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7198147"/>
                  </a:ext>
                </a:extLst>
              </a:tr>
              <a:tr h="475485">
                <a:tc>
                  <a:txBody>
                    <a:bodyPr/>
                    <a:lstStyle/>
                    <a:p>
                      <a:r>
                        <a:rPr lang="en-IN" sz="1800" b="0" i="0" u="none" strike="noStrike" cap="none" baseline="0" dirty="0" smtClean="0">
                          <a:solidFill>
                            <a:schemeClr val="dk1"/>
                          </a:solidFill>
                          <a:latin typeface="+mn-lt"/>
                          <a:ea typeface="Arial"/>
                          <a:cs typeface="Arial"/>
                          <a:sym typeface="Arial"/>
                        </a:rPr>
                        <a:t>Binary Search</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Section 18.2.2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the log of 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225365"/>
                  </a:ext>
                </a:extLst>
              </a:tr>
              <a:tr h="498655">
                <a:tc>
                  <a:txBody>
                    <a:bodyPr/>
                    <a:lstStyle/>
                    <a:p>
                      <a:r>
                        <a:rPr lang="en-IN" sz="1800" b="0" i="0" u="none" strike="noStrike" cap="none" baseline="0" dirty="0" smtClean="0">
                          <a:solidFill>
                            <a:schemeClr val="dk1"/>
                          </a:solidFill>
                          <a:latin typeface="+mn-lt"/>
                          <a:ea typeface="Arial"/>
                          <a:cs typeface="Arial"/>
                          <a:sym typeface="Arial"/>
                        </a:rPr>
                        <a:t>Recursive Linear Search</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Exercise 18.8</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1" u="none" strike="noStrike" cap="none" baseline="0" dirty="0" smtClean="0">
                          <a:solidFill>
                            <a:schemeClr val="dk1"/>
                          </a:solidFill>
                          <a:latin typeface="+mn-lt"/>
                          <a:ea typeface="Arial"/>
                          <a:cs typeface="Arial"/>
                          <a:sym typeface="Arial"/>
                        </a:rPr>
                        <a:t>O</a:t>
                      </a:r>
                      <a:r>
                        <a:rPr lang="en-IN" sz="1800" b="0" i="0" u="none" strike="noStrike" cap="none" baseline="0" dirty="0" smtClean="0">
                          <a:solidFill>
                            <a:schemeClr val="dk1"/>
                          </a:solidFill>
                          <a:latin typeface="+mn-lt"/>
                          <a:ea typeface="Arial"/>
                          <a:cs typeface="Arial"/>
                          <a:sym typeface="Arial"/>
                        </a:rPr>
                        <a:t>(</a:t>
                      </a:r>
                      <a:r>
                        <a:rPr lang="en-IN" sz="1800" b="0" i="1" u="none" strike="noStrike" cap="none" baseline="0" dirty="0" smtClean="0">
                          <a:solidFill>
                            <a:schemeClr val="dk1"/>
                          </a:solidFill>
                          <a:latin typeface="+mn-lt"/>
                          <a:ea typeface="Arial"/>
                          <a:cs typeface="Arial"/>
                          <a:sym typeface="Arial"/>
                        </a:rPr>
                        <a:t>n</a:t>
                      </a:r>
                      <a:r>
                        <a:rPr lang="en-IN" sz="1800" b="0" i="0" u="none" strike="noStrike" cap="none" baseline="0" dirty="0" smtClean="0">
                          <a:solidFill>
                            <a:schemeClr val="dk1"/>
                          </a:solidFill>
                          <a:latin typeface="+mn-lt"/>
                          <a:ea typeface="Arial"/>
                          <a:cs typeface="Arial"/>
                          <a:sym typeface="Arial"/>
                        </a:rPr>
                        <a: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595825"/>
                  </a:ext>
                </a:extLst>
              </a:tr>
              <a:tr h="674574">
                <a:tc>
                  <a:txBody>
                    <a:bodyPr/>
                    <a:lstStyle/>
                    <a:p>
                      <a:r>
                        <a:rPr lang="en-IN" sz="1800" b="0" i="0" u="none" strike="noStrike" cap="none" baseline="0" dirty="0" smtClean="0">
                          <a:solidFill>
                            <a:schemeClr val="dk1"/>
                          </a:solidFill>
                          <a:latin typeface="+mn-lt"/>
                          <a:ea typeface="Arial"/>
                          <a:cs typeface="Arial"/>
                          <a:sym typeface="Arial"/>
                        </a:rPr>
                        <a:t>Recursive Binary Search</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Exercise 18.9</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the log of 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30438"/>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46282168"/>
              </p:ext>
            </p:extLst>
          </p:nvPr>
        </p:nvGraphicFramePr>
        <p:xfrm>
          <a:off x="6075091" y="3471193"/>
          <a:ext cx="1001568" cy="408421"/>
        </p:xfrm>
        <a:graphic>
          <a:graphicData uri="http://schemas.openxmlformats.org/presentationml/2006/ole">
            <mc:AlternateContent xmlns:mc="http://schemas.openxmlformats.org/markup-compatibility/2006">
              <mc:Choice xmlns:v="urn:schemas-microsoft-com:vml" Requires="v">
                <p:oleObj spid="_x0000_s8498" name="Equation" r:id="rId3" imgW="622080" imgH="253800" progId="Equation.DSMT4">
                  <p:embed/>
                </p:oleObj>
              </mc:Choice>
              <mc:Fallback>
                <p:oleObj name="Equation" r:id="rId3" imgW="622080" imgH="253800" progId="Equation.DSMT4">
                  <p:embed/>
                  <p:pic>
                    <p:nvPicPr>
                      <p:cNvPr id="5" name="Object 4"/>
                      <p:cNvPicPr/>
                      <p:nvPr/>
                    </p:nvPicPr>
                    <p:blipFill>
                      <a:blip r:embed="rId4"/>
                      <a:stretch>
                        <a:fillRect/>
                      </a:stretch>
                    </p:blipFill>
                    <p:spPr>
                      <a:xfrm>
                        <a:off x="6075091" y="3471193"/>
                        <a:ext cx="1001568" cy="40842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01083744"/>
              </p:ext>
            </p:extLst>
          </p:nvPr>
        </p:nvGraphicFramePr>
        <p:xfrm>
          <a:off x="6082350" y="4432080"/>
          <a:ext cx="1001568" cy="408421"/>
        </p:xfrm>
        <a:graphic>
          <a:graphicData uri="http://schemas.openxmlformats.org/presentationml/2006/ole">
            <mc:AlternateContent xmlns:mc="http://schemas.openxmlformats.org/markup-compatibility/2006">
              <mc:Choice xmlns:v="urn:schemas-microsoft-com:vml" Requires="v">
                <p:oleObj spid="_x0000_s8499" name="Equation" r:id="rId5" imgW="622080" imgH="253800" progId="Equation.DSMT4">
                  <p:embed/>
                </p:oleObj>
              </mc:Choice>
              <mc:Fallback>
                <p:oleObj name="Equation" r:id="rId5" imgW="622080" imgH="253800" progId="Equation.DSMT4">
                  <p:embed/>
                  <p:pic>
                    <p:nvPicPr>
                      <p:cNvPr id="5" name="Object 4"/>
                      <p:cNvPicPr/>
                      <p:nvPr/>
                    </p:nvPicPr>
                    <p:blipFill>
                      <a:blip r:embed="rId4"/>
                      <a:stretch>
                        <a:fillRect/>
                      </a:stretch>
                    </p:blipFill>
                    <p:spPr>
                      <a:xfrm>
                        <a:off x="6082350" y="4432080"/>
                        <a:ext cx="1001568" cy="408421"/>
                      </a:xfrm>
                      <a:prstGeom prst="rect">
                        <a:avLst/>
                      </a:prstGeom>
                    </p:spPr>
                  </p:pic>
                </p:oleObj>
              </mc:Fallback>
            </mc:AlternateContent>
          </a:graphicData>
        </a:graphic>
      </p:graphicFrame>
    </p:spTree>
    <p:extLst>
      <p:ext uri="{BB962C8B-B14F-4D97-AF65-F5344CB8AC3E}">
        <p14:creationId xmlns:p14="http://schemas.microsoft.com/office/powerpoint/2010/main" val="1003154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18.2.1 Linear Search </a:t>
            </a:r>
            <a:r>
              <a:rPr lang="en-US" sz="2000" b="0" dirty="0" smtClean="0"/>
              <a:t>(2 of 17</a:t>
            </a:r>
            <a:r>
              <a:rPr lang="en-US" sz="2000" b="0" dirty="0"/>
              <a:t>)</a:t>
            </a:r>
            <a:endParaRPr lang="en-IN" sz="2000" b="0" dirty="0"/>
          </a:p>
        </p:txBody>
      </p:sp>
      <p:sp>
        <p:nvSpPr>
          <p:cNvPr id="3" name="Text Placeholder 2"/>
          <p:cNvSpPr>
            <a:spLocks noGrp="1"/>
          </p:cNvSpPr>
          <p:nvPr>
            <p:ph type="body" idx="1"/>
          </p:nvPr>
        </p:nvSpPr>
        <p:spPr>
          <a:xfrm>
            <a:off x="457200" y="1600200"/>
            <a:ext cx="8229600" cy="886967"/>
          </a:xfrm>
        </p:spPr>
        <p:txBody>
          <a:bodyPr/>
          <a:lstStyle/>
          <a:p>
            <a:pPr>
              <a:spcBef>
                <a:spcPts val="1000"/>
              </a:spcBef>
            </a:pPr>
            <a:r>
              <a:rPr lang="en-US" altLang="en-US" sz="2400" dirty="0">
                <a:latin typeface="+mn-lt"/>
              </a:rPr>
              <a:t>As an example, consider an array containing the following values and a method that is searching for </a:t>
            </a:r>
            <a:r>
              <a:rPr lang="en-US" altLang="en-US" sz="2400" dirty="0" smtClean="0">
                <a:latin typeface="+mn-lt"/>
              </a:rPr>
              <a:t>51.</a:t>
            </a:r>
            <a:endParaRPr lang="en-US" altLang="en-US" sz="2400" dirty="0">
              <a:latin typeface="+mn-lt"/>
            </a:endParaRPr>
          </a:p>
        </p:txBody>
      </p:sp>
      <p:sp>
        <p:nvSpPr>
          <p:cNvPr id="10" name="Content Placeholder 9"/>
          <p:cNvSpPr>
            <a:spLocks noGrp="1"/>
          </p:cNvSpPr>
          <p:nvPr>
            <p:ph sz="quarter" idx="14"/>
          </p:nvPr>
        </p:nvSpPr>
        <p:spPr>
          <a:xfrm>
            <a:off x="457200" y="2556761"/>
            <a:ext cx="8232775" cy="391166"/>
          </a:xfrm>
        </p:spPr>
        <p:txBody>
          <a:bodyPr anchor="ctr"/>
          <a:lstStyle/>
          <a:p>
            <a:pPr marL="539750" indent="0">
              <a:spcBef>
                <a:spcPts val="1000"/>
              </a:spcBef>
              <a:buNone/>
            </a:pPr>
            <a:r>
              <a:rPr lang="en-US" altLang="en-US" sz="2400" dirty="0">
                <a:latin typeface="Consolas" panose="020B0609020204030204" pitchFamily="49" charset="0"/>
              </a:rPr>
              <a:t>34 56 2 10 77 51 93 30 5 </a:t>
            </a:r>
            <a:r>
              <a:rPr lang="en-US" altLang="en-US" sz="2400" dirty="0" smtClean="0">
                <a:latin typeface="Consolas" panose="020B0609020204030204" pitchFamily="49" charset="0"/>
              </a:rPr>
              <a:t>52</a:t>
            </a:r>
            <a:endParaRPr lang="en-US" sz="2400" dirty="0"/>
          </a:p>
        </p:txBody>
      </p:sp>
      <p:sp>
        <p:nvSpPr>
          <p:cNvPr id="11" name="Content Placeholder 10"/>
          <p:cNvSpPr>
            <a:spLocks noGrp="1"/>
          </p:cNvSpPr>
          <p:nvPr>
            <p:ph sz="quarter" idx="15"/>
          </p:nvPr>
        </p:nvSpPr>
        <p:spPr>
          <a:xfrm>
            <a:off x="457200" y="3017521"/>
            <a:ext cx="8229600" cy="3026663"/>
          </a:xfrm>
        </p:spPr>
        <p:txBody>
          <a:bodyPr/>
          <a:lstStyle/>
          <a:p>
            <a:pPr eaLnBrk="1" hangingPunct="1"/>
            <a:r>
              <a:rPr lang="en-US" altLang="en-US" sz="2400" dirty="0" smtClean="0">
                <a:latin typeface="+mn-lt"/>
              </a:rPr>
              <a:t>Using </a:t>
            </a:r>
            <a:r>
              <a:rPr lang="en-US" altLang="en-US" sz="2400" dirty="0">
                <a:latin typeface="+mn-lt"/>
              </a:rPr>
              <a:t>the linear search algorithm, the method first checks whether 34 matches the search key.</a:t>
            </a:r>
          </a:p>
          <a:p>
            <a:pPr eaLnBrk="1" hangingPunct="1"/>
            <a:r>
              <a:rPr lang="en-US" altLang="en-US" sz="2400" dirty="0">
                <a:latin typeface="+mn-lt"/>
              </a:rPr>
              <a:t>It does not, so the algorithm checks whether 56 matches the search key.</a:t>
            </a:r>
          </a:p>
          <a:p>
            <a:pPr eaLnBrk="1" hangingPunct="1"/>
            <a:r>
              <a:rPr lang="en-US" altLang="en-US" sz="2400" dirty="0">
                <a:latin typeface="+mn-lt"/>
              </a:rPr>
              <a:t>The method continues moving through the array sequentially, testing 2, then 10, then 77</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0025680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18.7 Searching </a:t>
            </a:r>
            <a:r>
              <a:rPr lang="en-IN" dirty="0"/>
              <a:t>and Sorting Algorithms with Big O </a:t>
            </a:r>
            <a:r>
              <a:rPr lang="en-IN" dirty="0" smtClean="0"/>
              <a:t>Values </a:t>
            </a:r>
            <a:r>
              <a:rPr lang="en-IN" sz="2000" b="0" dirty="0" smtClean="0"/>
              <a:t>(2 of 2)</a:t>
            </a:r>
            <a:endParaRPr lang="en-IN" sz="2000" b="0" dirty="0"/>
          </a:p>
        </p:txBody>
      </p:sp>
      <p:sp>
        <p:nvSpPr>
          <p:cNvPr id="3" name="Text Placeholder 2"/>
          <p:cNvSpPr>
            <a:spLocks noGrp="1"/>
          </p:cNvSpPr>
          <p:nvPr>
            <p:ph type="body" idx="1"/>
          </p:nvPr>
        </p:nvSpPr>
        <p:spPr>
          <a:xfrm>
            <a:off x="457200" y="1600201"/>
            <a:ext cx="8229600" cy="635000"/>
          </a:xfrm>
        </p:spPr>
        <p:txBody>
          <a:bodyPr/>
          <a:lstStyle/>
          <a:p>
            <a:pPr marL="0" indent="0">
              <a:buNone/>
            </a:pPr>
            <a:r>
              <a:rPr lang="en-IN" sz="2400" b="1" dirty="0" smtClean="0">
                <a:latin typeface="+mn-lt"/>
              </a:rPr>
              <a:t>Sorting Algorithms:</a:t>
            </a:r>
            <a:endParaRPr lang="en-IN" sz="24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110710957"/>
              </p:ext>
            </p:extLst>
          </p:nvPr>
        </p:nvGraphicFramePr>
        <p:xfrm>
          <a:off x="755649" y="2565399"/>
          <a:ext cx="7308852" cy="2745035"/>
        </p:xfrm>
        <a:graphic>
          <a:graphicData uri="http://schemas.openxmlformats.org/drawingml/2006/table">
            <a:tbl>
              <a:tblPr firstRow="1" bandRow="1">
                <a:tableStyleId>{40F9630F-82C1-40B7-BC3A-925EFCFF5E92}</a:tableStyleId>
              </a:tblPr>
              <a:tblGrid>
                <a:gridCol w="2495551">
                  <a:extLst>
                    <a:ext uri="{9D8B030D-6E8A-4147-A177-3AD203B41FA5}">
                      <a16:colId xmlns:a16="http://schemas.microsoft.com/office/drawing/2014/main" val="3546897090"/>
                    </a:ext>
                  </a:extLst>
                </a:gridCol>
                <a:gridCol w="2772229">
                  <a:extLst>
                    <a:ext uri="{9D8B030D-6E8A-4147-A177-3AD203B41FA5}">
                      <a16:colId xmlns:a16="http://schemas.microsoft.com/office/drawing/2014/main" val="1562503460"/>
                    </a:ext>
                  </a:extLst>
                </a:gridCol>
                <a:gridCol w="2041072">
                  <a:extLst>
                    <a:ext uri="{9D8B030D-6E8A-4147-A177-3AD203B41FA5}">
                      <a16:colId xmlns:a16="http://schemas.microsoft.com/office/drawing/2014/main" val="2423755115"/>
                    </a:ext>
                  </a:extLst>
                </a:gridCol>
              </a:tblGrid>
              <a:tr h="468087">
                <a:tc>
                  <a:txBody>
                    <a:bodyPr/>
                    <a:lstStyle/>
                    <a:p>
                      <a:r>
                        <a:rPr lang="en-IN" sz="1800" b="1" i="0" u="none" strike="noStrike" cap="none" baseline="0" dirty="0" smtClean="0">
                          <a:solidFill>
                            <a:schemeClr val="dk1"/>
                          </a:solidFill>
                          <a:latin typeface="+mn-lt"/>
                          <a:ea typeface="Arial"/>
                          <a:cs typeface="Arial"/>
                          <a:sym typeface="Arial"/>
                        </a:rPr>
                        <a:t>Algorithm</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0" u="none" strike="noStrike" cap="none" baseline="0" dirty="0" smtClean="0">
                          <a:solidFill>
                            <a:schemeClr val="dk1"/>
                          </a:solidFill>
                          <a:latin typeface="+mn-lt"/>
                          <a:ea typeface="Arial"/>
                          <a:cs typeface="Arial"/>
                          <a:sym typeface="Arial"/>
                        </a:rPr>
                        <a:t>Location</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0" u="none" strike="noStrike" cap="none" baseline="0" dirty="0" smtClean="0">
                          <a:solidFill>
                            <a:schemeClr val="dk1"/>
                          </a:solidFill>
                          <a:latin typeface="+mn-lt"/>
                          <a:ea typeface="Arial"/>
                          <a:cs typeface="Arial"/>
                          <a:sym typeface="Arial"/>
                        </a:rPr>
                        <a:t>Big O</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1810547"/>
                  </a:ext>
                </a:extLst>
              </a:tr>
              <a:tr h="569237">
                <a:tc>
                  <a:txBody>
                    <a:bodyPr/>
                    <a:lstStyle/>
                    <a:p>
                      <a:r>
                        <a:rPr lang="en-IN" sz="1800" b="0" i="0" u="none" strike="noStrike" cap="none" baseline="0" dirty="0" smtClean="0">
                          <a:solidFill>
                            <a:schemeClr val="dk1"/>
                          </a:solidFill>
                          <a:latin typeface="+mn-lt"/>
                          <a:ea typeface="Arial"/>
                          <a:cs typeface="Arial"/>
                          <a:sym typeface="Arial"/>
                        </a:rPr>
                        <a:t>Selection Sort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Section 18.3.1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n squared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892233"/>
                  </a:ext>
                </a:extLst>
              </a:tr>
              <a:tr h="569237">
                <a:tc>
                  <a:txBody>
                    <a:bodyPr/>
                    <a:lstStyle/>
                    <a:p>
                      <a:r>
                        <a:rPr lang="en-IN" sz="1800" b="0" i="0" u="none" strike="noStrike" cap="none" baseline="0" dirty="0" smtClean="0">
                          <a:solidFill>
                            <a:schemeClr val="dk1"/>
                          </a:solidFill>
                          <a:latin typeface="+mn-lt"/>
                          <a:ea typeface="Arial"/>
                          <a:cs typeface="Arial"/>
                          <a:sym typeface="Arial"/>
                        </a:rPr>
                        <a:t>Insertion Sort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Section 18.3.2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n squared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5630943"/>
                  </a:ext>
                </a:extLst>
              </a:tr>
              <a:tr h="569237">
                <a:tc>
                  <a:txBody>
                    <a:bodyPr/>
                    <a:lstStyle/>
                    <a:p>
                      <a:r>
                        <a:rPr lang="en-IN" sz="1800" b="0" i="0" u="none" strike="noStrike" cap="none" baseline="0" dirty="0" smtClean="0">
                          <a:solidFill>
                            <a:schemeClr val="dk1"/>
                          </a:solidFill>
                          <a:latin typeface="+mn-lt"/>
                          <a:ea typeface="Arial"/>
                          <a:cs typeface="Arial"/>
                          <a:sym typeface="Arial"/>
                        </a:rPr>
                        <a:t>Merge Sort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Section 18.3.3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n log of 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6823331"/>
                  </a:ext>
                </a:extLst>
              </a:tr>
              <a:tr h="569237">
                <a:tc>
                  <a:txBody>
                    <a:bodyPr/>
                    <a:lstStyle/>
                    <a:p>
                      <a:r>
                        <a:rPr lang="en-IN" sz="1800" b="0" i="0" u="none" strike="noStrike" cap="none" baseline="0" dirty="0" smtClean="0">
                          <a:solidFill>
                            <a:schemeClr val="dk1"/>
                          </a:solidFill>
                          <a:latin typeface="+mn-lt"/>
                          <a:ea typeface="Arial"/>
                          <a:cs typeface="Arial"/>
                          <a:sym typeface="Arial"/>
                        </a:rPr>
                        <a:t>Bubble Sort</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Exercises 18.5–18.6</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800" dirty="0">
                          <a:solidFill>
                            <a:schemeClr val="bg1"/>
                          </a:solidFill>
                          <a:effectLst/>
                          <a:latin typeface="+mn-lt"/>
                          <a:ea typeface="Calibri" panose="020F0502020204030204" pitchFamily="34" charset="0"/>
                          <a:cs typeface="Times New Roman" panose="02020603050405020304" pitchFamily="18" charset="0"/>
                        </a:rPr>
                        <a:t>O times n squared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1550661"/>
                  </a:ext>
                </a:extLst>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99570008"/>
              </p:ext>
            </p:extLst>
          </p:nvPr>
        </p:nvGraphicFramePr>
        <p:xfrm>
          <a:off x="6204857" y="3025325"/>
          <a:ext cx="736600" cy="449263"/>
        </p:xfrm>
        <a:graphic>
          <a:graphicData uri="http://schemas.openxmlformats.org/presentationml/2006/ole">
            <mc:AlternateContent xmlns:mc="http://schemas.openxmlformats.org/markup-compatibility/2006">
              <mc:Choice xmlns:v="urn:schemas-microsoft-com:vml" Requires="v">
                <p:oleObj spid="_x0000_s9802" name="Equation" r:id="rId3" imgW="457200" imgH="279360" progId="Equation.DSMT4">
                  <p:embed/>
                </p:oleObj>
              </mc:Choice>
              <mc:Fallback>
                <p:oleObj name="Equation" r:id="rId3" imgW="457200" imgH="279360" progId="Equation.DSMT4">
                  <p:embed/>
                  <p:pic>
                    <p:nvPicPr>
                      <p:cNvPr id="7" name="Object 6"/>
                      <p:cNvPicPr/>
                      <p:nvPr/>
                    </p:nvPicPr>
                    <p:blipFill>
                      <a:blip r:embed="rId4"/>
                      <a:stretch>
                        <a:fillRect/>
                      </a:stretch>
                    </p:blipFill>
                    <p:spPr>
                      <a:xfrm>
                        <a:off x="6204857" y="3025325"/>
                        <a:ext cx="736600" cy="4492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96280283"/>
              </p:ext>
            </p:extLst>
          </p:nvPr>
        </p:nvGraphicFramePr>
        <p:xfrm>
          <a:off x="6191252" y="3570515"/>
          <a:ext cx="736600" cy="449263"/>
        </p:xfrm>
        <a:graphic>
          <a:graphicData uri="http://schemas.openxmlformats.org/presentationml/2006/ole">
            <mc:AlternateContent xmlns:mc="http://schemas.openxmlformats.org/markup-compatibility/2006">
              <mc:Choice xmlns:v="urn:schemas-microsoft-com:vml" Requires="v">
                <p:oleObj spid="_x0000_s9803" name="Equation" r:id="rId5" imgW="457200" imgH="279360" progId="Equation.DSMT4">
                  <p:embed/>
                </p:oleObj>
              </mc:Choice>
              <mc:Fallback>
                <p:oleObj name="Equation" r:id="rId5" imgW="457200" imgH="279360" progId="Equation.DSMT4">
                  <p:embed/>
                  <p:pic>
                    <p:nvPicPr>
                      <p:cNvPr id="6" name="Object 5"/>
                      <p:cNvPicPr/>
                      <p:nvPr/>
                    </p:nvPicPr>
                    <p:blipFill>
                      <a:blip r:embed="rId4"/>
                      <a:stretch>
                        <a:fillRect/>
                      </a:stretch>
                    </p:blipFill>
                    <p:spPr>
                      <a:xfrm>
                        <a:off x="6191252" y="3570515"/>
                        <a:ext cx="736600" cy="4492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81995143"/>
              </p:ext>
            </p:extLst>
          </p:nvPr>
        </p:nvGraphicFramePr>
        <p:xfrm>
          <a:off x="6193743" y="4182610"/>
          <a:ext cx="1227137" cy="407987"/>
        </p:xfrm>
        <a:graphic>
          <a:graphicData uri="http://schemas.openxmlformats.org/presentationml/2006/ole">
            <mc:AlternateContent xmlns:mc="http://schemas.openxmlformats.org/markup-compatibility/2006">
              <mc:Choice xmlns:v="urn:schemas-microsoft-com:vml" Requires="v">
                <p:oleObj spid="_x0000_s9804" name="Equation" r:id="rId6" imgW="761760" imgH="253800" progId="Equation.DSMT4">
                  <p:embed/>
                </p:oleObj>
              </mc:Choice>
              <mc:Fallback>
                <p:oleObj name="Equation" r:id="rId6" imgW="761760" imgH="253800" progId="Equation.DSMT4">
                  <p:embed/>
                  <p:pic>
                    <p:nvPicPr>
                      <p:cNvPr id="5" name="Object 4"/>
                      <p:cNvPicPr/>
                      <p:nvPr/>
                    </p:nvPicPr>
                    <p:blipFill>
                      <a:blip r:embed="rId7"/>
                      <a:stretch>
                        <a:fillRect/>
                      </a:stretch>
                    </p:blipFill>
                    <p:spPr>
                      <a:xfrm>
                        <a:off x="6193743" y="4182610"/>
                        <a:ext cx="1227137" cy="4079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12177871"/>
              </p:ext>
            </p:extLst>
          </p:nvPr>
        </p:nvGraphicFramePr>
        <p:xfrm>
          <a:off x="6204857" y="4726445"/>
          <a:ext cx="736600" cy="449263"/>
        </p:xfrm>
        <a:graphic>
          <a:graphicData uri="http://schemas.openxmlformats.org/presentationml/2006/ole">
            <mc:AlternateContent xmlns:mc="http://schemas.openxmlformats.org/markup-compatibility/2006">
              <mc:Choice xmlns:v="urn:schemas-microsoft-com:vml" Requires="v">
                <p:oleObj spid="_x0000_s9805" name="Equation" r:id="rId8" imgW="457200" imgH="279360" progId="Equation.DSMT4">
                  <p:embed/>
                </p:oleObj>
              </mc:Choice>
              <mc:Fallback>
                <p:oleObj name="Equation" r:id="rId8" imgW="457200" imgH="279360" progId="Equation.DSMT4">
                  <p:embed/>
                  <p:pic>
                    <p:nvPicPr>
                      <p:cNvPr id="7" name="Object 6"/>
                      <p:cNvPicPr/>
                      <p:nvPr/>
                    </p:nvPicPr>
                    <p:blipFill>
                      <a:blip r:embed="rId4"/>
                      <a:stretch>
                        <a:fillRect/>
                      </a:stretch>
                    </p:blipFill>
                    <p:spPr>
                      <a:xfrm>
                        <a:off x="6204857" y="4726445"/>
                        <a:ext cx="736600" cy="449263"/>
                      </a:xfrm>
                      <a:prstGeom prst="rect">
                        <a:avLst/>
                      </a:prstGeom>
                    </p:spPr>
                  </p:pic>
                </p:oleObj>
              </mc:Fallback>
            </mc:AlternateContent>
          </a:graphicData>
        </a:graphic>
      </p:graphicFrame>
    </p:spTree>
    <p:extLst>
      <p:ext uri="{BB962C8B-B14F-4D97-AF65-F5344CB8AC3E}">
        <p14:creationId xmlns:p14="http://schemas.microsoft.com/office/powerpoint/2010/main" val="41602415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192876"/>
          </a:xfrm>
        </p:spPr>
        <p:txBody>
          <a:bodyPr/>
          <a:lstStyle/>
          <a:p>
            <a:r>
              <a:rPr lang="en-IN" dirty="0" smtClean="0"/>
              <a:t>Figure 18.8 Number </a:t>
            </a:r>
            <a:r>
              <a:rPr lang="en-IN" dirty="0"/>
              <a:t>of Comparisons for Common Big O </a:t>
            </a:r>
            <a:r>
              <a:rPr lang="en-IN" dirty="0" smtClean="0"/>
              <a:t>Notations</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573196131"/>
              </p:ext>
            </p:extLst>
          </p:nvPr>
        </p:nvGraphicFramePr>
        <p:xfrm>
          <a:off x="609599" y="1729508"/>
          <a:ext cx="8077200" cy="4424546"/>
        </p:xfrm>
        <a:graphic>
          <a:graphicData uri="http://schemas.openxmlformats.org/drawingml/2006/table">
            <a:tbl>
              <a:tblPr firstRow="1" bandRow="1">
                <a:tableStyleId>{40F9630F-82C1-40B7-BC3A-925EFCFF5E92}</a:tableStyleId>
              </a:tblPr>
              <a:tblGrid>
                <a:gridCol w="1766386">
                  <a:extLst>
                    <a:ext uri="{9D8B030D-6E8A-4147-A177-3AD203B41FA5}">
                      <a16:colId xmlns:a16="http://schemas.microsoft.com/office/drawing/2014/main" val="3347513808"/>
                    </a:ext>
                  </a:extLst>
                </a:gridCol>
                <a:gridCol w="1325158">
                  <a:extLst>
                    <a:ext uri="{9D8B030D-6E8A-4147-A177-3AD203B41FA5}">
                      <a16:colId xmlns:a16="http://schemas.microsoft.com/office/drawing/2014/main" val="3755501294"/>
                    </a:ext>
                  </a:extLst>
                </a:gridCol>
                <a:gridCol w="1754776">
                  <a:extLst>
                    <a:ext uri="{9D8B030D-6E8A-4147-A177-3AD203B41FA5}">
                      <a16:colId xmlns:a16="http://schemas.microsoft.com/office/drawing/2014/main" val="751275998"/>
                    </a:ext>
                  </a:extLst>
                </a:gridCol>
                <a:gridCol w="1615440">
                  <a:extLst>
                    <a:ext uri="{9D8B030D-6E8A-4147-A177-3AD203B41FA5}">
                      <a16:colId xmlns:a16="http://schemas.microsoft.com/office/drawing/2014/main" val="3517886027"/>
                    </a:ext>
                  </a:extLst>
                </a:gridCol>
                <a:gridCol w="1615440">
                  <a:extLst>
                    <a:ext uri="{9D8B030D-6E8A-4147-A177-3AD203B41FA5}">
                      <a16:colId xmlns:a16="http://schemas.microsoft.com/office/drawing/2014/main" val="3235897888"/>
                    </a:ext>
                  </a:extLst>
                </a:gridCol>
              </a:tblGrid>
              <a:tr h="448786">
                <a:tc>
                  <a:txBody>
                    <a:bodyPr/>
                    <a:lstStyle/>
                    <a:p>
                      <a:r>
                        <a:rPr lang="en-IN" sz="1800" b="1" i="1" u="none" strike="noStrike" cap="none" baseline="0" dirty="0" smtClean="0">
                          <a:solidFill>
                            <a:schemeClr val="dk1"/>
                          </a:solidFill>
                          <a:latin typeface="+mn-lt"/>
                          <a:ea typeface="Arial"/>
                          <a:cs typeface="Arial"/>
                          <a:sym typeface="Arial"/>
                        </a:rPr>
                        <a:t>n </a:t>
                      </a:r>
                      <a:r>
                        <a:rPr lang="en-IN" sz="1800" b="1" i="0" u="none" strike="noStrike" cap="none" baseline="0" dirty="0" smtClean="0">
                          <a:solidFill>
                            <a:schemeClr val="dk1"/>
                          </a:solidFill>
                          <a:latin typeface="+mn-lt"/>
                          <a:ea typeface="Arial"/>
                          <a:cs typeface="Arial"/>
                          <a:sym typeface="Arial"/>
                        </a:rPr>
                        <a:t>=</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400" dirty="0">
                          <a:solidFill>
                            <a:schemeClr val="bg1"/>
                          </a:solidFill>
                          <a:effectLst/>
                          <a:latin typeface="+mn-lt"/>
                          <a:ea typeface="Calibri" panose="020F0502020204030204" pitchFamily="34" charset="0"/>
                          <a:cs typeface="Times New Roman" panose="02020603050405020304" pitchFamily="18" charset="0"/>
                        </a:rPr>
                        <a:t>O times the log of 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1" i="1" u="none" strike="noStrike" cap="none" baseline="0" dirty="0" smtClean="0">
                          <a:solidFill>
                            <a:schemeClr val="dk1"/>
                          </a:solidFill>
                          <a:latin typeface="+mn-lt"/>
                          <a:ea typeface="Arial"/>
                          <a:cs typeface="Arial"/>
                          <a:sym typeface="Arial"/>
                        </a:rPr>
                        <a:t>O</a:t>
                      </a:r>
                      <a:r>
                        <a:rPr lang="en-IN" sz="1800" b="1" i="0" u="none" strike="noStrike" cap="none" baseline="0" dirty="0" smtClean="0">
                          <a:solidFill>
                            <a:schemeClr val="dk1"/>
                          </a:solidFill>
                          <a:latin typeface="+mn-lt"/>
                          <a:ea typeface="Arial"/>
                          <a:cs typeface="Arial"/>
                          <a:sym typeface="Arial"/>
                        </a:rPr>
                        <a:t>(</a:t>
                      </a:r>
                      <a:r>
                        <a:rPr lang="en-IN" sz="1800" b="1" i="1" u="none" strike="noStrike" cap="none" baseline="0" dirty="0" smtClean="0">
                          <a:solidFill>
                            <a:schemeClr val="dk1"/>
                          </a:solidFill>
                          <a:latin typeface="+mn-lt"/>
                          <a:ea typeface="Arial"/>
                          <a:cs typeface="Arial"/>
                          <a:sym typeface="Arial"/>
                        </a:rPr>
                        <a:t>n</a:t>
                      </a:r>
                      <a:r>
                        <a:rPr lang="en-IN" sz="1800" b="1" i="0" u="none" strike="noStrike" cap="none" baseline="0" dirty="0" smtClean="0">
                          <a:solidFill>
                            <a:schemeClr val="dk1"/>
                          </a:solidFill>
                          <a:latin typeface="+mn-lt"/>
                          <a:ea typeface="Arial"/>
                          <a:cs typeface="Arial"/>
                          <a:sym typeface="Arial"/>
                        </a:rPr>
                        <a:t>)</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400" dirty="0">
                          <a:solidFill>
                            <a:schemeClr val="bg1"/>
                          </a:solidFill>
                          <a:effectLst/>
                          <a:latin typeface="+mn-lt"/>
                          <a:ea typeface="Calibri" panose="020F0502020204030204" pitchFamily="34" charset="0"/>
                          <a:cs typeface="Times New Roman" panose="02020603050405020304" pitchFamily="18" charset="0"/>
                        </a:rPr>
                        <a:t>O times n log of 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400" dirty="0">
                          <a:solidFill>
                            <a:schemeClr val="bg1"/>
                          </a:solidFill>
                          <a:effectLst/>
                          <a:latin typeface="+mn-lt"/>
                          <a:ea typeface="Calibri" panose="020F0502020204030204" pitchFamily="34" charset="0"/>
                          <a:cs typeface="Times New Roman" panose="02020603050405020304" pitchFamily="18" charset="0"/>
                        </a:rPr>
                        <a:t>O times n squared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3015559"/>
                  </a:ext>
                </a:extLst>
              </a:tr>
              <a:tr h="397576">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8824373"/>
                  </a:ext>
                </a:extLst>
              </a:tr>
              <a:tr h="397576">
                <a:tc>
                  <a:txBody>
                    <a:bodyPr/>
                    <a:lstStyle/>
                    <a:p>
                      <a:r>
                        <a:rPr lang="en-IN" sz="1800" b="0" i="0" u="none" strike="noStrike" cap="none" baseline="0" dirty="0" smtClean="0">
                          <a:solidFill>
                            <a:schemeClr val="dk1"/>
                          </a:solidFill>
                          <a:latin typeface="+mn-lt"/>
                          <a:ea typeface="Arial"/>
                          <a:cs typeface="Arial"/>
                          <a:sym typeface="Arial"/>
                        </a:rPr>
                        <a:t>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3582399"/>
                  </a:ext>
                </a:extLst>
              </a:tr>
              <a:tr h="397576">
                <a:tc>
                  <a:txBody>
                    <a:bodyPr/>
                    <a:lstStyle/>
                    <a:p>
                      <a:r>
                        <a:rPr lang="en-IN" sz="1800" b="0" i="0" u="none" strike="noStrike" cap="none" baseline="0" dirty="0" smtClean="0">
                          <a:solidFill>
                            <a:schemeClr val="dk1"/>
                          </a:solidFill>
                          <a:latin typeface="+mn-lt"/>
                          <a:ea typeface="Arial"/>
                          <a:cs typeface="Arial"/>
                          <a:sym typeface="Arial"/>
                        </a:rPr>
                        <a:t>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9</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3725994"/>
                  </a:ext>
                </a:extLst>
              </a:tr>
              <a:tr h="397576">
                <a:tc>
                  <a:txBody>
                    <a:bodyPr/>
                    <a:lstStyle/>
                    <a:p>
                      <a:r>
                        <a:rPr lang="en-IN" sz="1800" b="0" i="0" u="none" strike="noStrike" cap="none" baseline="0" dirty="0" smtClean="0">
                          <a:solidFill>
                            <a:schemeClr val="dk1"/>
                          </a:solidFill>
                          <a:latin typeface="+mn-lt"/>
                          <a:ea typeface="Arial"/>
                          <a:cs typeface="Arial"/>
                          <a:sym typeface="Arial"/>
                        </a:rPr>
                        <a:t>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16</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022098"/>
                  </a:ext>
                </a:extLst>
              </a:tr>
              <a:tr h="397576">
                <a:tc>
                  <a:txBody>
                    <a:bodyPr/>
                    <a:lstStyle/>
                    <a:p>
                      <a:r>
                        <a:rPr lang="en-IN" sz="1800" b="0" i="0" u="none" strike="noStrike" cap="none" baseline="0" dirty="0" smtClean="0">
                          <a:solidFill>
                            <a:schemeClr val="dk1"/>
                          </a:solidFill>
                          <a:latin typeface="+mn-lt"/>
                          <a:ea typeface="Arial"/>
                          <a:cs typeface="Arial"/>
                          <a:sym typeface="Arial"/>
                        </a:rPr>
                        <a:t>5</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5</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5</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25</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2253449"/>
                  </a:ext>
                </a:extLst>
              </a:tr>
              <a:tr h="397576">
                <a:tc>
                  <a:txBody>
                    <a:bodyPr/>
                    <a:lstStyle/>
                    <a:p>
                      <a:r>
                        <a:rPr lang="en-IN" sz="1800" b="0" i="0" u="none" strike="noStrike" cap="none" baseline="0" dirty="0" smtClean="0">
                          <a:solidFill>
                            <a:schemeClr val="dk1"/>
                          </a:solidFill>
                          <a:latin typeface="+mn-lt"/>
                          <a:ea typeface="Arial"/>
                          <a:cs typeface="Arial"/>
                          <a:sym typeface="Arial"/>
                        </a:rPr>
                        <a:t>10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183182"/>
                  </a:ext>
                </a:extLst>
              </a:tr>
              <a:tr h="397576">
                <a:tc>
                  <a:txBody>
                    <a:bodyPr/>
                    <a:lstStyle/>
                    <a:p>
                      <a:r>
                        <a:rPr lang="en-IN" sz="1800" b="0" i="0" u="none" strike="noStrike" cap="none" baseline="0" dirty="0" smtClean="0">
                          <a:solidFill>
                            <a:schemeClr val="dk1"/>
                          </a:solidFill>
                          <a:latin typeface="+mn-lt"/>
                          <a:ea typeface="Arial"/>
                          <a:cs typeface="Arial"/>
                          <a:sym typeface="Arial"/>
                        </a:rPr>
                        <a:t>100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2</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200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021954"/>
                  </a:ext>
                </a:extLst>
              </a:tr>
              <a:tr h="397576">
                <a:tc>
                  <a:txBody>
                    <a:bodyPr/>
                    <a:lstStyle/>
                    <a:p>
                      <a:r>
                        <a:rPr lang="en-IN" sz="1800" b="0" i="0" u="none" strike="noStrike" cap="none" baseline="0" dirty="0" smtClean="0">
                          <a:solidFill>
                            <a:schemeClr val="dk1"/>
                          </a:solidFill>
                          <a:latin typeface="+mn-lt"/>
                          <a:ea typeface="Arial"/>
                          <a:cs typeface="Arial"/>
                          <a:sym typeface="Arial"/>
                        </a:rPr>
                        <a:t>1,000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3000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200" dirty="0">
                          <a:solidFill>
                            <a:schemeClr val="bg1"/>
                          </a:solidFill>
                          <a:effectLst/>
                          <a:latin typeface="+mn-lt"/>
                          <a:ea typeface="Calibri" panose="020F0502020204030204" pitchFamily="34" charset="0"/>
                          <a:cs typeface="Times New Roman" panose="02020603050405020304" pitchFamily="18" charset="0"/>
                        </a:rPr>
                        <a:t>10 to the sixth power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2140923"/>
                  </a:ext>
                </a:extLst>
              </a:tr>
              <a:tr h="397576">
                <a:tc>
                  <a:txBody>
                    <a:bodyPr/>
                    <a:lstStyle/>
                    <a:p>
                      <a:r>
                        <a:rPr lang="en-IN" sz="1800" b="0" i="0" u="none" strike="noStrike" cap="none" baseline="0" dirty="0" smtClean="0">
                          <a:solidFill>
                            <a:schemeClr val="dk1"/>
                          </a:solidFill>
                          <a:latin typeface="+mn-lt"/>
                          <a:ea typeface="Arial"/>
                          <a:cs typeface="Arial"/>
                          <a:sym typeface="Arial"/>
                        </a:rPr>
                        <a:t>1,000,000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6</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6000000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200" dirty="0">
                          <a:solidFill>
                            <a:schemeClr val="bg1"/>
                          </a:solidFill>
                          <a:effectLst/>
                          <a:latin typeface="+mn-lt"/>
                          <a:ea typeface="Calibri" panose="020F0502020204030204" pitchFamily="34" charset="0"/>
                          <a:cs typeface="Times New Roman" panose="02020603050405020304" pitchFamily="18" charset="0"/>
                        </a:rPr>
                        <a:t>10 to the twelfth power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695248"/>
                  </a:ext>
                </a:extLst>
              </a:tr>
              <a:tr h="397576">
                <a:tc>
                  <a:txBody>
                    <a:bodyPr/>
                    <a:lstStyle/>
                    <a:p>
                      <a:r>
                        <a:rPr lang="en-IN" sz="1800" b="0" i="0" u="none" strike="noStrike" cap="none" baseline="0" dirty="0" smtClean="0">
                          <a:solidFill>
                            <a:schemeClr val="dk1"/>
                          </a:solidFill>
                          <a:latin typeface="+mn-lt"/>
                          <a:ea typeface="Arial"/>
                          <a:cs typeface="Arial"/>
                          <a:sym typeface="Arial"/>
                        </a:rPr>
                        <a:t>1,000,000,000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9</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1000000000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800" b="0" i="0" u="none" strike="noStrike" cap="none" baseline="0" dirty="0" smtClean="0">
                          <a:solidFill>
                            <a:schemeClr val="dk1"/>
                          </a:solidFill>
                          <a:latin typeface="+mn-lt"/>
                          <a:ea typeface="Arial"/>
                          <a:cs typeface="Arial"/>
                          <a:sym typeface="Arial"/>
                        </a:rPr>
                        <a:t>9000000000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1200" dirty="0">
                          <a:solidFill>
                            <a:schemeClr val="bg1"/>
                          </a:solidFill>
                          <a:effectLst/>
                          <a:latin typeface="+mn-lt"/>
                          <a:ea typeface="Calibri" panose="020F0502020204030204" pitchFamily="34" charset="0"/>
                          <a:cs typeface="Times New Roman" panose="02020603050405020304" pitchFamily="18" charset="0"/>
                        </a:rPr>
                        <a:t>10 to the eighteenth power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148458"/>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06281324"/>
              </p:ext>
            </p:extLst>
          </p:nvPr>
        </p:nvGraphicFramePr>
        <p:xfrm>
          <a:off x="2397125" y="1747838"/>
          <a:ext cx="984250" cy="371475"/>
        </p:xfrm>
        <a:graphic>
          <a:graphicData uri="http://schemas.openxmlformats.org/presentationml/2006/ole">
            <mc:AlternateContent xmlns:mc="http://schemas.openxmlformats.org/markup-compatibility/2006">
              <mc:Choice xmlns:v="urn:schemas-microsoft-com:vml" Requires="v">
                <p:oleObj spid="_x0000_s11088" name="Equation" r:id="rId3" imgW="672840" imgH="253800" progId="Equation.DSMT4">
                  <p:embed/>
                </p:oleObj>
              </mc:Choice>
              <mc:Fallback>
                <p:oleObj name="Equation" r:id="rId3" imgW="672840" imgH="253800" progId="Equation.DSMT4">
                  <p:embed/>
                  <p:pic>
                    <p:nvPicPr>
                      <p:cNvPr id="5" name="Object 4"/>
                      <p:cNvPicPr/>
                      <p:nvPr/>
                    </p:nvPicPr>
                    <p:blipFill>
                      <a:blip r:embed="rId4"/>
                      <a:stretch>
                        <a:fillRect/>
                      </a:stretch>
                    </p:blipFill>
                    <p:spPr>
                      <a:xfrm>
                        <a:off x="2397125" y="1747838"/>
                        <a:ext cx="984250" cy="3714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13702218"/>
              </p:ext>
            </p:extLst>
          </p:nvPr>
        </p:nvGraphicFramePr>
        <p:xfrm>
          <a:off x="5497513" y="1730375"/>
          <a:ext cx="1190625" cy="369888"/>
        </p:xfrm>
        <a:graphic>
          <a:graphicData uri="http://schemas.openxmlformats.org/presentationml/2006/ole">
            <mc:AlternateContent xmlns:mc="http://schemas.openxmlformats.org/markup-compatibility/2006">
              <mc:Choice xmlns:v="urn:schemas-microsoft-com:vml" Requires="v">
                <p:oleObj spid="_x0000_s11089" name="Equation" r:id="rId5" imgW="812520" imgH="253800" progId="Equation.DSMT4">
                  <p:embed/>
                </p:oleObj>
              </mc:Choice>
              <mc:Fallback>
                <p:oleObj name="Equation" r:id="rId5" imgW="812520" imgH="253800" progId="Equation.DSMT4">
                  <p:embed/>
                  <p:pic>
                    <p:nvPicPr>
                      <p:cNvPr id="6" name="Object 5"/>
                      <p:cNvPicPr/>
                      <p:nvPr/>
                    </p:nvPicPr>
                    <p:blipFill>
                      <a:blip r:embed="rId6"/>
                      <a:stretch>
                        <a:fillRect/>
                      </a:stretch>
                    </p:blipFill>
                    <p:spPr>
                      <a:xfrm>
                        <a:off x="5497513" y="1730375"/>
                        <a:ext cx="1190625" cy="36988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3520693"/>
              </p:ext>
            </p:extLst>
          </p:nvPr>
        </p:nvGraphicFramePr>
        <p:xfrm>
          <a:off x="7140575" y="1768475"/>
          <a:ext cx="725488" cy="407988"/>
        </p:xfrm>
        <a:graphic>
          <a:graphicData uri="http://schemas.openxmlformats.org/presentationml/2006/ole">
            <mc:AlternateContent xmlns:mc="http://schemas.openxmlformats.org/markup-compatibility/2006">
              <mc:Choice xmlns:v="urn:schemas-microsoft-com:vml" Requires="v">
                <p:oleObj spid="_x0000_s11090" name="Equation" r:id="rId7" imgW="495000" imgH="279360" progId="Equation.DSMT4">
                  <p:embed/>
                </p:oleObj>
              </mc:Choice>
              <mc:Fallback>
                <p:oleObj name="Equation" r:id="rId7" imgW="495000" imgH="279360" progId="Equation.DSMT4">
                  <p:embed/>
                  <p:pic>
                    <p:nvPicPr>
                      <p:cNvPr id="7" name="Object 6"/>
                      <p:cNvPicPr/>
                      <p:nvPr/>
                    </p:nvPicPr>
                    <p:blipFill>
                      <a:blip r:embed="rId8"/>
                      <a:stretch>
                        <a:fillRect/>
                      </a:stretch>
                    </p:blipFill>
                    <p:spPr>
                      <a:xfrm>
                        <a:off x="7140575" y="1768475"/>
                        <a:ext cx="725488" cy="40798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94159644"/>
              </p:ext>
            </p:extLst>
          </p:nvPr>
        </p:nvGraphicFramePr>
        <p:xfrm>
          <a:off x="7173464" y="4965472"/>
          <a:ext cx="409575" cy="327025"/>
        </p:xfrm>
        <a:graphic>
          <a:graphicData uri="http://schemas.openxmlformats.org/presentationml/2006/ole">
            <mc:AlternateContent xmlns:mc="http://schemas.openxmlformats.org/markup-compatibility/2006">
              <mc:Choice xmlns:v="urn:schemas-microsoft-com:vml" Requires="v">
                <p:oleObj spid="_x0000_s11091" name="Equation" r:id="rId9" imgW="253800" imgH="203040" progId="Equation.DSMT4">
                  <p:embed/>
                </p:oleObj>
              </mc:Choice>
              <mc:Fallback>
                <p:oleObj name="Equation" r:id="rId9" imgW="253800" imgH="203040" progId="Equation.DSMT4">
                  <p:embed/>
                  <p:pic>
                    <p:nvPicPr>
                      <p:cNvPr id="7" name="Object 6"/>
                      <p:cNvPicPr/>
                      <p:nvPr/>
                    </p:nvPicPr>
                    <p:blipFill>
                      <a:blip r:embed="rId10"/>
                      <a:stretch>
                        <a:fillRect/>
                      </a:stretch>
                    </p:blipFill>
                    <p:spPr>
                      <a:xfrm>
                        <a:off x="7173464" y="4965472"/>
                        <a:ext cx="409575" cy="32702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84507808"/>
              </p:ext>
            </p:extLst>
          </p:nvPr>
        </p:nvGraphicFramePr>
        <p:xfrm>
          <a:off x="7168476" y="5364617"/>
          <a:ext cx="492125" cy="327025"/>
        </p:xfrm>
        <a:graphic>
          <a:graphicData uri="http://schemas.openxmlformats.org/presentationml/2006/ole">
            <mc:AlternateContent xmlns:mc="http://schemas.openxmlformats.org/markup-compatibility/2006">
              <mc:Choice xmlns:v="urn:schemas-microsoft-com:vml" Requires="v">
                <p:oleObj spid="_x0000_s11092" name="Equation" r:id="rId11" imgW="304560" imgH="203040" progId="Equation.DSMT4">
                  <p:embed/>
                </p:oleObj>
              </mc:Choice>
              <mc:Fallback>
                <p:oleObj name="Equation" r:id="rId11" imgW="304560" imgH="203040" progId="Equation.DSMT4">
                  <p:embed/>
                  <p:pic>
                    <p:nvPicPr>
                      <p:cNvPr id="9" name="Object 8"/>
                      <p:cNvPicPr/>
                      <p:nvPr/>
                    </p:nvPicPr>
                    <p:blipFill>
                      <a:blip r:embed="rId12"/>
                      <a:stretch>
                        <a:fillRect/>
                      </a:stretch>
                    </p:blipFill>
                    <p:spPr>
                      <a:xfrm>
                        <a:off x="7168476" y="5364617"/>
                        <a:ext cx="492125" cy="3270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32166401"/>
              </p:ext>
            </p:extLst>
          </p:nvPr>
        </p:nvGraphicFramePr>
        <p:xfrm>
          <a:off x="7169834" y="5749243"/>
          <a:ext cx="492125" cy="327025"/>
        </p:xfrm>
        <a:graphic>
          <a:graphicData uri="http://schemas.openxmlformats.org/presentationml/2006/ole">
            <mc:AlternateContent xmlns:mc="http://schemas.openxmlformats.org/markup-compatibility/2006">
              <mc:Choice xmlns:v="urn:schemas-microsoft-com:vml" Requires="v">
                <p:oleObj spid="_x0000_s11093" name="Equation" r:id="rId13" imgW="304560" imgH="203040" progId="Equation.DSMT4">
                  <p:embed/>
                </p:oleObj>
              </mc:Choice>
              <mc:Fallback>
                <p:oleObj name="Equation" r:id="rId13" imgW="304560" imgH="203040" progId="Equation.DSMT4">
                  <p:embed/>
                  <p:pic>
                    <p:nvPicPr>
                      <p:cNvPr id="9" name="Object 8"/>
                      <p:cNvPicPr/>
                      <p:nvPr/>
                    </p:nvPicPr>
                    <p:blipFill>
                      <a:blip r:embed="rId14"/>
                      <a:stretch>
                        <a:fillRect/>
                      </a:stretch>
                    </p:blipFill>
                    <p:spPr>
                      <a:xfrm>
                        <a:off x="7169834" y="5749243"/>
                        <a:ext cx="492125" cy="327025"/>
                      </a:xfrm>
                      <a:prstGeom prst="rect">
                        <a:avLst/>
                      </a:prstGeom>
                    </p:spPr>
                  </p:pic>
                </p:oleObj>
              </mc:Fallback>
            </mc:AlternateContent>
          </a:graphicData>
        </a:graphic>
      </p:graphicFrame>
    </p:spTree>
    <p:extLst>
      <p:ext uri="{BB962C8B-B14F-4D97-AF65-F5344CB8AC3E}">
        <p14:creationId xmlns:p14="http://schemas.microsoft.com/office/powerpoint/2010/main" val="2575137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9186</TotalTime>
  <Words>5740</Words>
  <Application>Microsoft Office PowerPoint</Application>
  <PresentationFormat>On-screen Show (4:3)</PresentationFormat>
  <Paragraphs>455</Paragraphs>
  <Slides>92</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92</vt:i4>
      </vt:variant>
    </vt:vector>
  </HeadingPairs>
  <TitlesOfParts>
    <vt:vector size="101" baseType="lpstr">
      <vt:lpstr>Arial</vt:lpstr>
      <vt:lpstr>Calibri</vt:lpstr>
      <vt:lpstr>Consolas</vt:lpstr>
      <vt:lpstr>Noto Sans Symbols</vt:lpstr>
      <vt:lpstr>Times New Roman</vt:lpstr>
      <vt:lpstr>Verdana</vt:lpstr>
      <vt:lpstr>508 Lecture</vt:lpstr>
      <vt:lpstr>1_508 Lecture</vt:lpstr>
      <vt:lpstr>Equation</vt:lpstr>
      <vt:lpstr>Visual C sharp ® How to Program</vt:lpstr>
      <vt:lpstr>Learning Objectives</vt:lpstr>
      <vt:lpstr>Outline</vt:lpstr>
      <vt:lpstr>18.1 Introduction</vt:lpstr>
      <vt:lpstr>Figure 18.1 Searching and Sorting Capabilities in This Text (1 of 2)</vt:lpstr>
      <vt:lpstr>Figure 18.1 Searching and Sorting Capabilities in This Text (2 of 2)</vt:lpstr>
      <vt:lpstr>18.2 Searching Algorithms</vt:lpstr>
      <vt:lpstr>18.2.1 Linear Search (1 of 17)</vt:lpstr>
      <vt:lpstr>18.2.1 Linear Search (2 of 17)</vt:lpstr>
      <vt:lpstr>18.2.1 Linear Search (3 of 17)</vt:lpstr>
      <vt:lpstr>18.2.1 Linear Search (4 of 17)</vt:lpstr>
      <vt:lpstr>Figure 18.2 Class That Contains an Array of Random Integers and a Method That Searches That Array Sequentially (1 of 4)</vt:lpstr>
      <vt:lpstr>Figure 18.2 Class That Contains an Array of Random Integers and a Method That Searches That Array Sequentially (2 of 4)</vt:lpstr>
      <vt:lpstr>Figure 18.2 Class That Contains an Array of Random Integers and a Method That Searches That Array Sequentially (3 of 4)</vt:lpstr>
      <vt:lpstr>Figure 18.2 Class That Contains an Array of Random Integers and a Method That Searches That Array Sequentially (4 of 4)</vt:lpstr>
      <vt:lpstr>18.2.1 Linear Search (5 of 17)</vt:lpstr>
      <vt:lpstr>18.2.1 Linear Search (6 of 17)</vt:lpstr>
      <vt:lpstr>18.2.1 Linear Search (7 of 17)</vt:lpstr>
      <vt:lpstr>18.2.1 Linear Search (8 of 17)</vt:lpstr>
      <vt:lpstr>18.2.1 Linear Search (9 of 17)</vt:lpstr>
      <vt:lpstr>18.2.1 Linear Search (10 of 17)</vt:lpstr>
      <vt:lpstr>18.2.1 Linear Search (11 of 17)</vt:lpstr>
      <vt:lpstr>18.2.1 Linear Search (12 of 17)</vt:lpstr>
      <vt:lpstr>18.2.1 Linear Search (13 of 17)</vt:lpstr>
      <vt:lpstr>18.2.1 Linear Search (14 of 17)</vt:lpstr>
      <vt:lpstr>18.2.1 Linear Search (15 of 17)</vt:lpstr>
      <vt:lpstr>18.2.1 Linear Search (16 of 17)</vt:lpstr>
      <vt:lpstr>18.2.1 Linear Search (17 of 17)</vt:lpstr>
      <vt:lpstr>Performance Tip 18.1</vt:lpstr>
      <vt:lpstr>18.2.2 Binary Search (1 of 10)</vt:lpstr>
      <vt:lpstr>18.2.2 Binary Search (2 of 10)</vt:lpstr>
      <vt:lpstr>18.2.2 Binary Search (3 of 10)</vt:lpstr>
      <vt:lpstr>18.2.2 Binary Search (4 of 10)</vt:lpstr>
      <vt:lpstr>18.2.2 Binary Search (5 of 10)</vt:lpstr>
      <vt:lpstr>Figure 18.3 Class That Contains an Array of Random Integers and a Method That Uses Binary Search to Find an Integer (1 of 6)</vt:lpstr>
      <vt:lpstr>Figure 18.3 Class That Contains an Array of Random Integers and a Method That Uses Binary Search to Find an Integer (2 of 6)</vt:lpstr>
      <vt:lpstr>Figure 18.3 Class That Contains an Array of Random Integers and a Method That Uses Binary Search to Find an Integer (3 of 6)</vt:lpstr>
      <vt:lpstr>Figure 18.3 Class That Contains an Array of Random Integers and a Method That Uses Binary Search to Find an Integer (4 of 6)</vt:lpstr>
      <vt:lpstr>Figure 18.3 Class That Contains an Array of Random Integers and a Method That Uses Binary Search to Find an Integer (5 of 6)</vt:lpstr>
      <vt:lpstr>Figure 18.3 Class That Contains an Array of Random Integers and a Method That Uses Binary Search to Find an Integer (6 of 6)</vt:lpstr>
      <vt:lpstr>18.2.2 Binary Search (6 of 10)</vt:lpstr>
      <vt:lpstr>18.2.2 Binary Search (7 of 10)</vt:lpstr>
      <vt:lpstr>18.2.2 Binary Search (8 of 10)</vt:lpstr>
      <vt:lpstr>18.2.2 Binary Search (9 of 10)</vt:lpstr>
      <vt:lpstr>18.2.2 Binary Search (10 of 10)</vt:lpstr>
      <vt:lpstr>18.3 Sorting Algorithms (1 of 2)</vt:lpstr>
      <vt:lpstr>18.3 Sorting Algorithms (2 of 2)</vt:lpstr>
      <vt:lpstr>18.3.1 Selection Sort (1 of 5)</vt:lpstr>
      <vt:lpstr>18.3.1 Selection Sort (2 of 5)</vt:lpstr>
      <vt:lpstr>18.3.1 Selection Sort (3 of 5)</vt:lpstr>
      <vt:lpstr>18.3.1 Selection Sort (4 of 5)</vt:lpstr>
      <vt:lpstr>Figure 18.4 Class That Creates an Array Filled with Random Integers. Provides a Method to Sort the Array with Selection Sort (1 of 7)</vt:lpstr>
      <vt:lpstr>Figure 18.4 Class That Creates an Array Filled with Random Integers. Provides a Method to Sort the Array with Selection Sort (2 of 7)</vt:lpstr>
      <vt:lpstr>Figure 18.4 Class That Creates an Array Filled with Random Integers. Provides a Method to Sort the Array with Selection Sort (3 of 7)</vt:lpstr>
      <vt:lpstr>Figure 18.4 Class That Creates an Array Filled with Random Integers. Provides a Method to Sort the Array with Selection Sort (4 of 7)</vt:lpstr>
      <vt:lpstr>Figure 18.4 Class That Creates an Array Filled with Random Integers. Provides a Method to Sort the Array with Selection Sort (5 of 7)</vt:lpstr>
      <vt:lpstr>Figure 18.4 Class That Creates an Array Filled with Random Integers. Provides a Method to Sort the Array with Selection Sort (6 of 7)</vt:lpstr>
      <vt:lpstr>Figure 18.4 Class That Creates an Array Filled with Random Integers. Provides a Method to Sort the Array with Selection Sort (7 of 7)</vt:lpstr>
      <vt:lpstr>18.3.1 Selection Sort (5 of 5)</vt:lpstr>
      <vt:lpstr>18.3.2 Insertion Sort (1 of 5)</vt:lpstr>
      <vt:lpstr>18.3.2 Insertion Sort (2 of 5)</vt:lpstr>
      <vt:lpstr>18.3.2 Insertion Sort (3 of 5)</vt:lpstr>
      <vt:lpstr>18.3.2 Insertion Sort (4 of 5)</vt:lpstr>
      <vt:lpstr>18.3.2 Insertion Sort (5 of 5)</vt:lpstr>
      <vt:lpstr>Figure 18.5 Class That Creates an Array Filled with Random Integers. Provides a Method to Sort the Array with Insertion Sort (1 of 7)</vt:lpstr>
      <vt:lpstr>Figure 18.5 Class That Creates an Array Filled with Random Integers. Provides a Method to Sort the Array with Insertion Sort (2 of 7)</vt:lpstr>
      <vt:lpstr>Figure 18.5 Class That Creates an Array Filled with Random Integers. Provides a Method to Sort the Array with Insertion Sort (3 of 7)</vt:lpstr>
      <vt:lpstr>Figure 18.5 Class That Creates an Array Filled with Random Integers. Provides a Method to Sort the Array with Insertion Sort (4 of 7)</vt:lpstr>
      <vt:lpstr>Figure 18.5 Class That Creates an Array Filled with Random Integers. Provides a Method to Sort the Array with Insertion Sort (5 of 7)</vt:lpstr>
      <vt:lpstr>Figure 18.5 Class That Creates an Array Filled with Random Integers. Provides a Method to Sort the Array with Insertion Sort (6 of 7)</vt:lpstr>
      <vt:lpstr>Figure 18.5 Class That Creates an Array Filled with Random Integers. Provides a Method to Sort the Array with Insertion Sort (7 of 7)</vt:lpstr>
      <vt:lpstr>18.3.3 Merge Sort (1 of 4)</vt:lpstr>
      <vt:lpstr>18.3.3 Merge Sort (2 of 4)</vt:lpstr>
      <vt:lpstr>18.3.3 Merge Sort (3 of 4)</vt:lpstr>
      <vt:lpstr>18.3.3 Merge Sort (4 of 4)</vt:lpstr>
      <vt:lpstr>Figure 18.6 Class That Creates an Array Filled with Random Integers. Provides a Method to Sort the Array with Merge Sort (1 of 11)</vt:lpstr>
      <vt:lpstr>Figure 18.6 Class That Creates an Array Filled with Random Integers. Provides a Method to Sort the Array with Merge Sort (2 of 11)</vt:lpstr>
      <vt:lpstr>Figure 18.6 Class That Creates an Array Filled with Random Integers. Provides a Method to Sort the Array with Merge Sort (3 of 11)</vt:lpstr>
      <vt:lpstr>Figure 18.6 Class That Creates an Array Filled with Random Integers. Provides a Method to Sort the Array with Merge Sort (4 of 11)</vt:lpstr>
      <vt:lpstr>Figure 18.6 Class That Creates an Array Filled with Random Integers. Provides a Method to Sort the Array with Merge Sort (5 of 11)</vt:lpstr>
      <vt:lpstr>Figure 18.6 Class That Creates an Array Filled with Random Integers. Provides a Method to Sort the Array with Merge Sort (6 of 11)</vt:lpstr>
      <vt:lpstr>Figure 18.6 Class That Creates an Array Filled with Random Integers. Provides a Method to Sort the Array with Merge Sort (7 of 11)</vt:lpstr>
      <vt:lpstr>Figure 18.6 Class That Creates an Array Filled with Random Integers. Provides a Method to Sort the Array with Merge Sort (8 of 11)</vt:lpstr>
      <vt:lpstr>Figure 18.6 Class That Creates an Array Filled with Random Integers. Provides a Method to Sort the Array with Merge Sort (9 of 11)</vt:lpstr>
      <vt:lpstr>Figure 18.6 Class That Creates an Array Filled with Random Integers. Provides a Method to Sort the Array with Merge Sort (10 of 11)</vt:lpstr>
      <vt:lpstr>Figure 18.6 Class That Creates an Array Filled with Random Integers. Provides a Method to Sort the Array with Merge Sort (11 of 11)</vt:lpstr>
      <vt:lpstr>Performance Tip 18.2</vt:lpstr>
      <vt:lpstr>18.4 Summary of the Efficiency of Searching and Sorting Algorithms</vt:lpstr>
      <vt:lpstr>Figure 18.7 Searching and Sorting Algorithms with Big O Values (1 of 2)</vt:lpstr>
      <vt:lpstr>Figure 18.7 Searching and Sorting Algorithms with Big O Values (2 of 2)</vt:lpstr>
      <vt:lpstr>Figure 18.8 Number of Comparisons for Common Big O Notations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1116</cp:revision>
  <dcterms:modified xsi:type="dcterms:W3CDTF">2018-03-02T04:42:32Z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